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256" r:id="rId2"/>
    <p:sldId id="258" r:id="rId3"/>
    <p:sldId id="257" r:id="rId4"/>
    <p:sldId id="259" r:id="rId5"/>
    <p:sldId id="260" r:id="rId6"/>
    <p:sldId id="261" r:id="rId7"/>
    <p:sldId id="267" r:id="rId8"/>
    <p:sldId id="262" r:id="rId9"/>
    <p:sldId id="263" r:id="rId10"/>
    <p:sldId id="264" r:id="rId11"/>
    <p:sldId id="265" r:id="rId12"/>
    <p:sldId id="266" r:id="rId13"/>
    <p:sldId id="269" r:id="rId14"/>
    <p:sldId id="268" r:id="rId15"/>
    <p:sldId id="270" r:id="rId16"/>
    <p:sldId id="271" r:id="rId17"/>
    <p:sldId id="272" r:id="rId18"/>
    <p:sldId id="273" r:id="rId19"/>
    <p:sldId id="274" r:id="rId20"/>
    <p:sldId id="275" r:id="rId21"/>
    <p:sldId id="276"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958" autoAdjust="0"/>
    <p:restoredTop sz="93498" autoAdjust="0"/>
  </p:normalViewPr>
  <p:slideViewPr>
    <p:cSldViewPr snapToGrid="0">
      <p:cViewPr varScale="1">
        <p:scale>
          <a:sx n="94" d="100"/>
          <a:sy n="94" d="100"/>
        </p:scale>
        <p:origin x="108" y="7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885B9BA-BC00-42ED-A3BD-1C3B42CA6655}" type="datetimeFigureOut">
              <a:rPr lang="en-GB" smtClean="0"/>
              <a:t>18/02/2022</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5249B22-D004-4ADA-A8B2-C78A751540B7}" type="slidenum">
              <a:rPr lang="en-GB" smtClean="0"/>
              <a:t>‹#›</a:t>
            </a:fld>
            <a:endParaRPr lang="en-GB"/>
          </a:p>
        </p:txBody>
      </p:sp>
    </p:spTree>
    <p:extLst>
      <p:ext uri="{BB962C8B-B14F-4D97-AF65-F5344CB8AC3E}">
        <p14:creationId xmlns:p14="http://schemas.microsoft.com/office/powerpoint/2010/main" val="16231632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2008 – 60K – 54 loci</a:t>
            </a:r>
          </a:p>
          <a:p>
            <a:r>
              <a:rPr lang="en-GB" dirty="0"/>
              <a:t>2014 – 250K – 423 loci</a:t>
            </a:r>
          </a:p>
          <a:p>
            <a:r>
              <a:rPr lang="en-GB" dirty="0"/>
              <a:t>2018 – 700K – 712 loci</a:t>
            </a:r>
          </a:p>
          <a:p>
            <a:endParaRPr lang="en-GB" dirty="0"/>
          </a:p>
        </p:txBody>
      </p:sp>
      <p:sp>
        <p:nvSpPr>
          <p:cNvPr id="4" name="Slide Number Placeholder 3"/>
          <p:cNvSpPr>
            <a:spLocks noGrp="1"/>
          </p:cNvSpPr>
          <p:nvPr>
            <p:ph type="sldNum" sz="quarter" idx="5"/>
          </p:nvPr>
        </p:nvSpPr>
        <p:spPr/>
        <p:txBody>
          <a:bodyPr/>
          <a:lstStyle/>
          <a:p>
            <a:fld id="{B5249B22-D004-4ADA-A8B2-C78A751540B7}" type="slidenum">
              <a:rPr lang="en-GB" smtClean="0"/>
              <a:t>3</a:t>
            </a:fld>
            <a:endParaRPr lang="en-GB"/>
          </a:p>
        </p:txBody>
      </p:sp>
    </p:spTree>
    <p:extLst>
      <p:ext uri="{BB962C8B-B14F-4D97-AF65-F5344CB8AC3E}">
        <p14:creationId xmlns:p14="http://schemas.microsoft.com/office/powerpoint/2010/main" val="33733729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B5249B22-D004-4ADA-A8B2-C78A751540B7}" type="slidenum">
              <a:rPr lang="en-GB" smtClean="0"/>
              <a:t>5</a:t>
            </a:fld>
            <a:endParaRPr lang="en-GB"/>
          </a:p>
        </p:txBody>
      </p:sp>
    </p:spTree>
    <p:extLst>
      <p:ext uri="{BB962C8B-B14F-4D97-AF65-F5344CB8AC3E}">
        <p14:creationId xmlns:p14="http://schemas.microsoft.com/office/powerpoint/2010/main" val="4803921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GB" dirty="0"/>
              <a:t>83% in r2&gt;0.8 </a:t>
            </a:r>
          </a:p>
          <a:p>
            <a:pPr lvl="1"/>
            <a:r>
              <a:rPr lang="en-GB" dirty="0"/>
              <a:t>87% within 100kb vs 68%randomly samples HM3 SNPs</a:t>
            </a:r>
          </a:p>
          <a:p>
            <a:pPr marL="457200" marR="0" lvl="1" indent="0" algn="l" defTabSz="914400" rtl="0" eaLnBrk="1" fontAlgn="auto" latinLnBrk="0" hangingPunct="1">
              <a:lnSpc>
                <a:spcPct val="100000"/>
              </a:lnSpc>
              <a:spcBef>
                <a:spcPts val="0"/>
              </a:spcBef>
              <a:spcAft>
                <a:spcPts val="0"/>
              </a:spcAft>
              <a:buClrTx/>
              <a:buSzTx/>
              <a:buFontTx/>
              <a:buNone/>
              <a:tabLst/>
              <a:defRPr/>
            </a:pPr>
            <a:r>
              <a:rPr lang="en-GB" dirty="0"/>
              <a:t>0.64-0.99 across all pairs of ancestries </a:t>
            </a:r>
          </a:p>
          <a:p>
            <a:pPr lvl="1"/>
            <a:r>
              <a:rPr lang="en-GB" dirty="0"/>
              <a:t>213 loci conditionally independent</a:t>
            </a:r>
          </a:p>
          <a:p>
            <a:pPr lvl="1"/>
            <a:r>
              <a:rPr lang="en-GB" dirty="0"/>
              <a:t>Larger MAF + effect sizes </a:t>
            </a:r>
            <a:r>
              <a:rPr lang="en-GB" dirty="0">
                <a:sym typeface="Wingdings" panose="05000000000000000000" pitchFamily="2" charset="2"/>
              </a:rPr>
              <a:t> ?increased power</a:t>
            </a:r>
          </a:p>
          <a:p>
            <a:pPr marL="457200" marR="0" lvl="1" indent="0" algn="l" defTabSz="914400" rtl="0" eaLnBrk="1" fontAlgn="auto" latinLnBrk="0" hangingPunct="1">
              <a:lnSpc>
                <a:spcPct val="100000"/>
              </a:lnSpc>
              <a:spcBef>
                <a:spcPts val="0"/>
              </a:spcBef>
              <a:spcAft>
                <a:spcPts val="0"/>
              </a:spcAft>
              <a:buClrTx/>
              <a:buSzTx/>
              <a:buFontTx/>
              <a:buNone/>
              <a:tabLst/>
              <a:defRPr/>
            </a:pPr>
            <a:endParaRPr lang="en-GB" dirty="0"/>
          </a:p>
          <a:p>
            <a:pPr lvl="1"/>
            <a:endParaRPr lang="en-GB" dirty="0"/>
          </a:p>
          <a:p>
            <a:endParaRPr lang="en-GB" dirty="0"/>
          </a:p>
        </p:txBody>
      </p:sp>
      <p:sp>
        <p:nvSpPr>
          <p:cNvPr id="4" name="Slide Number Placeholder 3"/>
          <p:cNvSpPr>
            <a:spLocks noGrp="1"/>
          </p:cNvSpPr>
          <p:nvPr>
            <p:ph type="sldNum" sz="quarter" idx="5"/>
          </p:nvPr>
        </p:nvSpPr>
        <p:spPr/>
        <p:txBody>
          <a:bodyPr/>
          <a:lstStyle/>
          <a:p>
            <a:fld id="{B5249B22-D004-4ADA-A8B2-C78A751540B7}" type="slidenum">
              <a:rPr lang="en-GB" smtClean="0"/>
              <a:t>9</a:t>
            </a:fld>
            <a:endParaRPr lang="en-GB"/>
          </a:p>
        </p:txBody>
      </p:sp>
    </p:spTree>
    <p:extLst>
      <p:ext uri="{BB962C8B-B14F-4D97-AF65-F5344CB8AC3E}">
        <p14:creationId xmlns:p14="http://schemas.microsoft.com/office/powerpoint/2010/main" val="35555485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à"/>
              <a:tabLst/>
              <a:defRPr/>
            </a:pPr>
            <a:r>
              <a:rPr lang="en-GB" dirty="0">
                <a:sym typeface="Wingdings" panose="05000000000000000000" pitchFamily="2" charset="2"/>
              </a:rPr>
              <a:t>moderate heterogeneity of </a:t>
            </a:r>
            <a:r>
              <a:rPr lang="en-GB" dirty="0" err="1">
                <a:sym typeface="Wingdings" panose="05000000000000000000" pitchFamily="2" charset="2"/>
              </a:rPr>
              <a:t>snp</a:t>
            </a:r>
            <a:r>
              <a:rPr lang="en-GB" dirty="0">
                <a:sym typeface="Wingdings" panose="05000000000000000000" pitchFamily="2" charset="2"/>
              </a:rPr>
              <a:t> effects</a:t>
            </a: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à"/>
              <a:tabLst/>
              <a:defRPr/>
            </a:pPr>
            <a:r>
              <a:rPr lang="en-GB" dirty="0">
                <a:sym typeface="Wingdings" panose="05000000000000000000" pitchFamily="2" charset="2"/>
              </a:rPr>
              <a:t>LDSR using EUR LD information </a:t>
            </a:r>
          </a:p>
          <a:p>
            <a:endParaRPr lang="en-GB" dirty="0"/>
          </a:p>
        </p:txBody>
      </p:sp>
      <p:sp>
        <p:nvSpPr>
          <p:cNvPr id="4" name="Slide Number Placeholder 3"/>
          <p:cNvSpPr>
            <a:spLocks noGrp="1"/>
          </p:cNvSpPr>
          <p:nvPr>
            <p:ph type="sldNum" sz="quarter" idx="5"/>
          </p:nvPr>
        </p:nvSpPr>
        <p:spPr/>
        <p:txBody>
          <a:bodyPr/>
          <a:lstStyle/>
          <a:p>
            <a:fld id="{B5249B22-D004-4ADA-A8B2-C78A751540B7}" type="slidenum">
              <a:rPr lang="en-GB" smtClean="0"/>
              <a:t>10</a:t>
            </a:fld>
            <a:endParaRPr lang="en-GB"/>
          </a:p>
        </p:txBody>
      </p:sp>
    </p:spTree>
    <p:extLst>
      <p:ext uri="{BB962C8B-B14F-4D97-AF65-F5344CB8AC3E}">
        <p14:creationId xmlns:p14="http://schemas.microsoft.com/office/powerpoint/2010/main" val="300501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Defined loci as all SNPs within 35kb either side of GWS SNPs</a:t>
            </a:r>
          </a:p>
          <a:p>
            <a:r>
              <a:rPr lang="en-GB" dirty="0"/>
              <a:t>Merged overlapping loci</a:t>
            </a:r>
          </a:p>
          <a:p>
            <a:r>
              <a:rPr lang="en-GB" dirty="0"/>
              <a:t>35kb based on finding that 80% </a:t>
            </a:r>
            <a:r>
              <a:rPr lang="en-GB" dirty="0" err="1"/>
              <a:t>proability</a:t>
            </a:r>
            <a:r>
              <a:rPr lang="en-GB" dirty="0"/>
              <a:t> that causal variants are within this window of lead variant</a:t>
            </a:r>
          </a:p>
          <a:p>
            <a:r>
              <a:rPr lang="en-GB" dirty="0"/>
              <a:t>Max loci size was 711kb, mean 90kb </a:t>
            </a:r>
            <a:r>
              <a:rPr lang="en-GB" dirty="0" err="1"/>
              <a:t>s.d.</a:t>
            </a:r>
            <a:r>
              <a:rPr lang="en-GB" dirty="0"/>
              <a:t> 46kb</a:t>
            </a:r>
          </a:p>
          <a:p>
            <a:r>
              <a:rPr lang="en-GB" dirty="0"/>
              <a:t>647mb in total = 21% of genome</a:t>
            </a:r>
          </a:p>
          <a:p>
            <a:r>
              <a:rPr lang="en-GB" dirty="0"/>
              <a:t>Genomic relationship matrices for GWS loci vs SNPs outside</a:t>
            </a:r>
          </a:p>
          <a:p>
            <a:r>
              <a:rPr lang="en-GB" dirty="0"/>
              <a:t>Adjusted 35kb window – smallest window to achieve 100%</a:t>
            </a:r>
          </a:p>
          <a:p>
            <a:r>
              <a:rPr lang="en-GB" dirty="0"/>
              <a:t>27% captured by random SNPs + no significant enrichment of BMI heritability</a:t>
            </a:r>
          </a:p>
        </p:txBody>
      </p:sp>
      <p:sp>
        <p:nvSpPr>
          <p:cNvPr id="4" name="Slide Number Placeholder 3"/>
          <p:cNvSpPr>
            <a:spLocks noGrp="1"/>
          </p:cNvSpPr>
          <p:nvPr>
            <p:ph type="sldNum" sz="quarter" idx="5"/>
          </p:nvPr>
        </p:nvSpPr>
        <p:spPr/>
        <p:txBody>
          <a:bodyPr/>
          <a:lstStyle/>
          <a:p>
            <a:fld id="{B5249B22-D004-4ADA-A8B2-C78A751540B7}" type="slidenum">
              <a:rPr lang="en-GB" smtClean="0"/>
              <a:t>14</a:t>
            </a:fld>
            <a:endParaRPr lang="en-GB"/>
          </a:p>
        </p:txBody>
      </p:sp>
    </p:spTree>
    <p:extLst>
      <p:ext uri="{BB962C8B-B14F-4D97-AF65-F5344CB8AC3E}">
        <p14:creationId xmlns:p14="http://schemas.microsoft.com/office/powerpoint/2010/main" val="32547588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 60K from 3 studies including 30K leave-out sample from UKB</a:t>
            </a:r>
          </a:p>
          <a:p>
            <a:r>
              <a:rPr lang="en-GB" dirty="0"/>
              <a:t>Meta-analysis systematically outperforms </a:t>
            </a:r>
            <a:r>
              <a:rPr lang="en-GB" dirty="0">
                <a:sym typeface="Wingdings" panose="05000000000000000000" pitchFamily="2" charset="2"/>
              </a:rPr>
              <a:t> shows benefits of cross-ancestry GWAS</a:t>
            </a:r>
          </a:p>
          <a:p>
            <a:r>
              <a:rPr lang="en-GB" dirty="0"/>
              <a:t>. “Finally, we demonstrate that the optimal weighting between parental average and PGS can be predicted theoretically as function of 𝑅GWS, the full narrow sense heritability and the phenotypic correlation between spouses (Suppl. Note 3, Suppl. Fig. 19).”</a:t>
            </a:r>
          </a:p>
        </p:txBody>
      </p:sp>
      <p:sp>
        <p:nvSpPr>
          <p:cNvPr id="4" name="Slide Number Placeholder 3"/>
          <p:cNvSpPr>
            <a:spLocks noGrp="1"/>
          </p:cNvSpPr>
          <p:nvPr>
            <p:ph type="sldNum" sz="quarter" idx="5"/>
          </p:nvPr>
        </p:nvSpPr>
        <p:spPr/>
        <p:txBody>
          <a:bodyPr/>
          <a:lstStyle/>
          <a:p>
            <a:fld id="{B5249B22-D004-4ADA-A8B2-C78A751540B7}" type="slidenum">
              <a:rPr lang="en-GB" smtClean="0"/>
              <a:t>15</a:t>
            </a:fld>
            <a:endParaRPr lang="en-GB"/>
          </a:p>
        </p:txBody>
      </p:sp>
    </p:spTree>
    <p:extLst>
      <p:ext uri="{BB962C8B-B14F-4D97-AF65-F5344CB8AC3E}">
        <p14:creationId xmlns:p14="http://schemas.microsoft.com/office/powerpoint/2010/main" val="26040249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B5249B22-D004-4ADA-A8B2-C78A751540B7}" type="slidenum">
              <a:rPr lang="en-GB" smtClean="0"/>
              <a:t>16</a:t>
            </a:fld>
            <a:endParaRPr lang="en-GB"/>
          </a:p>
        </p:txBody>
      </p:sp>
    </p:spTree>
    <p:extLst>
      <p:ext uri="{BB962C8B-B14F-4D97-AF65-F5344CB8AC3E}">
        <p14:creationId xmlns:p14="http://schemas.microsoft.com/office/powerpoint/2010/main" val="41547619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err="1"/>
              <a:t>Smr</a:t>
            </a:r>
            <a:r>
              <a:rPr lang="en-GB" dirty="0"/>
              <a:t> – dependent on eQTL databases </a:t>
            </a:r>
            <a:r>
              <a:rPr lang="en-GB" dirty="0">
                <a:sym typeface="Wingdings" panose="05000000000000000000" pitchFamily="2" charset="2"/>
              </a:rPr>
              <a:t> not an upper limit</a:t>
            </a:r>
          </a:p>
          <a:p>
            <a:r>
              <a:rPr lang="en-GB" dirty="0"/>
              <a:t>Strongest saturation for gene-sets and functional annotations:</a:t>
            </a:r>
          </a:p>
          <a:p>
            <a:pPr lvl="1"/>
            <a:r>
              <a:rPr lang="en-GB" dirty="0"/>
              <a:t>Same broad clusters prioritised at all sample sizes</a:t>
            </a:r>
          </a:p>
          <a:p>
            <a:pPr lvl="1"/>
            <a:r>
              <a:rPr lang="en-GB" dirty="0"/>
              <a:t>Stratified LDSC estimates remained stable</a:t>
            </a:r>
          </a:p>
          <a:p>
            <a:pPr lvl="1"/>
            <a:r>
              <a:rPr lang="en-GB" dirty="0"/>
              <a:t>No improvement from adding non-EUR samples</a:t>
            </a:r>
          </a:p>
          <a:p>
            <a:r>
              <a:rPr lang="en-GB" dirty="0"/>
              <a:t>SMR mapped genes plateaus at n=4mill</a:t>
            </a:r>
          </a:p>
          <a:p>
            <a:r>
              <a:rPr lang="en-GB" dirty="0"/>
              <a:t> OMIM genes decreases initially – smaller sample sizes preferentially identify variants with large effects, but plateaus at 1.5mill</a:t>
            </a:r>
          </a:p>
        </p:txBody>
      </p:sp>
      <p:sp>
        <p:nvSpPr>
          <p:cNvPr id="4" name="Slide Number Placeholder 3"/>
          <p:cNvSpPr>
            <a:spLocks noGrp="1"/>
          </p:cNvSpPr>
          <p:nvPr>
            <p:ph type="sldNum" sz="quarter" idx="5"/>
          </p:nvPr>
        </p:nvSpPr>
        <p:spPr/>
        <p:txBody>
          <a:bodyPr/>
          <a:lstStyle/>
          <a:p>
            <a:fld id="{B5249B22-D004-4ADA-A8B2-C78A751540B7}" type="slidenum">
              <a:rPr lang="en-GB" smtClean="0"/>
              <a:t>17</a:t>
            </a:fld>
            <a:endParaRPr lang="en-GB"/>
          </a:p>
        </p:txBody>
      </p:sp>
    </p:spTree>
    <p:extLst>
      <p:ext uri="{BB962C8B-B14F-4D97-AF65-F5344CB8AC3E}">
        <p14:creationId xmlns:p14="http://schemas.microsoft.com/office/powerpoint/2010/main" val="16882017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B5249B22-D004-4ADA-A8B2-C78A751540B7}" type="slidenum">
              <a:rPr lang="en-GB" smtClean="0"/>
              <a:t>21</a:t>
            </a:fld>
            <a:endParaRPr lang="en-GB"/>
          </a:p>
        </p:txBody>
      </p:sp>
    </p:spTree>
    <p:extLst>
      <p:ext uri="{BB962C8B-B14F-4D97-AF65-F5344CB8AC3E}">
        <p14:creationId xmlns:p14="http://schemas.microsoft.com/office/powerpoint/2010/main" val="34913324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9260FB-B1A0-43AC-B071-3329A5153C0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262620F2-CBBE-4F8D-87C2-C0F7378AA3C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1B2F9266-47ED-4F47-8B06-09E98F5AC247}"/>
              </a:ext>
            </a:extLst>
          </p:cNvPr>
          <p:cNvSpPr>
            <a:spLocks noGrp="1"/>
          </p:cNvSpPr>
          <p:nvPr>
            <p:ph type="dt" sz="half" idx="10"/>
          </p:nvPr>
        </p:nvSpPr>
        <p:spPr/>
        <p:txBody>
          <a:bodyPr/>
          <a:lstStyle/>
          <a:p>
            <a:fld id="{154A1379-8677-4CDA-85A0-2C9558A2D038}" type="datetimeFigureOut">
              <a:rPr lang="en-GB" smtClean="0"/>
              <a:t>18/02/2022</a:t>
            </a:fld>
            <a:endParaRPr lang="en-GB"/>
          </a:p>
        </p:txBody>
      </p:sp>
      <p:sp>
        <p:nvSpPr>
          <p:cNvPr id="5" name="Footer Placeholder 4">
            <a:extLst>
              <a:ext uri="{FF2B5EF4-FFF2-40B4-BE49-F238E27FC236}">
                <a16:creationId xmlns:a16="http://schemas.microsoft.com/office/drawing/2014/main" id="{9B35884F-4D01-4804-B7D7-27A3BC34C2B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085156F3-9F4B-4EE2-9724-1EC961ADA6CF}"/>
              </a:ext>
            </a:extLst>
          </p:cNvPr>
          <p:cNvSpPr>
            <a:spLocks noGrp="1"/>
          </p:cNvSpPr>
          <p:nvPr>
            <p:ph type="sldNum" sz="quarter" idx="12"/>
          </p:nvPr>
        </p:nvSpPr>
        <p:spPr/>
        <p:txBody>
          <a:bodyPr/>
          <a:lstStyle/>
          <a:p>
            <a:fld id="{694B6EF2-4D00-4821-8487-822B3AB6846C}" type="slidenum">
              <a:rPr lang="en-GB" smtClean="0"/>
              <a:t>‹#›</a:t>
            </a:fld>
            <a:endParaRPr lang="en-GB"/>
          </a:p>
        </p:txBody>
      </p:sp>
    </p:spTree>
    <p:extLst>
      <p:ext uri="{BB962C8B-B14F-4D97-AF65-F5344CB8AC3E}">
        <p14:creationId xmlns:p14="http://schemas.microsoft.com/office/powerpoint/2010/main" val="2089142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E42BF4-DA8F-4749-B923-AE7AB1DFFBFE}"/>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159122F4-DAA3-4688-AB4A-5CF7265F424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EDE7E8B9-2A86-47FD-B28D-49270FBA81F0}"/>
              </a:ext>
            </a:extLst>
          </p:cNvPr>
          <p:cNvSpPr>
            <a:spLocks noGrp="1"/>
          </p:cNvSpPr>
          <p:nvPr>
            <p:ph type="dt" sz="half" idx="10"/>
          </p:nvPr>
        </p:nvSpPr>
        <p:spPr/>
        <p:txBody>
          <a:bodyPr/>
          <a:lstStyle/>
          <a:p>
            <a:fld id="{154A1379-8677-4CDA-85A0-2C9558A2D038}" type="datetimeFigureOut">
              <a:rPr lang="en-GB" smtClean="0"/>
              <a:t>18/02/2022</a:t>
            </a:fld>
            <a:endParaRPr lang="en-GB"/>
          </a:p>
        </p:txBody>
      </p:sp>
      <p:sp>
        <p:nvSpPr>
          <p:cNvPr id="5" name="Footer Placeholder 4">
            <a:extLst>
              <a:ext uri="{FF2B5EF4-FFF2-40B4-BE49-F238E27FC236}">
                <a16:creationId xmlns:a16="http://schemas.microsoft.com/office/drawing/2014/main" id="{B56B0DF9-C2FE-4D3D-BEA7-E3D557307A5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6F1A21C-C964-4B25-9A3C-9D171EF8C29E}"/>
              </a:ext>
            </a:extLst>
          </p:cNvPr>
          <p:cNvSpPr>
            <a:spLocks noGrp="1"/>
          </p:cNvSpPr>
          <p:nvPr>
            <p:ph type="sldNum" sz="quarter" idx="12"/>
          </p:nvPr>
        </p:nvSpPr>
        <p:spPr/>
        <p:txBody>
          <a:bodyPr/>
          <a:lstStyle/>
          <a:p>
            <a:fld id="{694B6EF2-4D00-4821-8487-822B3AB6846C}" type="slidenum">
              <a:rPr lang="en-GB" smtClean="0"/>
              <a:t>‹#›</a:t>
            </a:fld>
            <a:endParaRPr lang="en-GB"/>
          </a:p>
        </p:txBody>
      </p:sp>
    </p:spTree>
    <p:extLst>
      <p:ext uri="{BB962C8B-B14F-4D97-AF65-F5344CB8AC3E}">
        <p14:creationId xmlns:p14="http://schemas.microsoft.com/office/powerpoint/2010/main" val="7513388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D9BABD5-3240-40A3-8A7C-26C7A9661706}"/>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1A06A680-D2FD-4DAA-ADBD-F183AC88538B}"/>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3C0AC1E3-0BE6-400F-A529-BD0F0465D87C}"/>
              </a:ext>
            </a:extLst>
          </p:cNvPr>
          <p:cNvSpPr>
            <a:spLocks noGrp="1"/>
          </p:cNvSpPr>
          <p:nvPr>
            <p:ph type="dt" sz="half" idx="10"/>
          </p:nvPr>
        </p:nvSpPr>
        <p:spPr/>
        <p:txBody>
          <a:bodyPr/>
          <a:lstStyle/>
          <a:p>
            <a:fld id="{154A1379-8677-4CDA-85A0-2C9558A2D038}" type="datetimeFigureOut">
              <a:rPr lang="en-GB" smtClean="0"/>
              <a:t>18/02/2022</a:t>
            </a:fld>
            <a:endParaRPr lang="en-GB"/>
          </a:p>
        </p:txBody>
      </p:sp>
      <p:sp>
        <p:nvSpPr>
          <p:cNvPr id="5" name="Footer Placeholder 4">
            <a:extLst>
              <a:ext uri="{FF2B5EF4-FFF2-40B4-BE49-F238E27FC236}">
                <a16:creationId xmlns:a16="http://schemas.microsoft.com/office/drawing/2014/main" id="{CA3A34A8-0C7D-4248-90C3-E8F335A827F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0F7D7803-6901-404F-B076-13B5447C8679}"/>
              </a:ext>
            </a:extLst>
          </p:cNvPr>
          <p:cNvSpPr>
            <a:spLocks noGrp="1"/>
          </p:cNvSpPr>
          <p:nvPr>
            <p:ph type="sldNum" sz="quarter" idx="12"/>
          </p:nvPr>
        </p:nvSpPr>
        <p:spPr/>
        <p:txBody>
          <a:bodyPr/>
          <a:lstStyle/>
          <a:p>
            <a:fld id="{694B6EF2-4D00-4821-8487-822B3AB6846C}" type="slidenum">
              <a:rPr lang="en-GB" smtClean="0"/>
              <a:t>‹#›</a:t>
            </a:fld>
            <a:endParaRPr lang="en-GB"/>
          </a:p>
        </p:txBody>
      </p:sp>
    </p:spTree>
    <p:extLst>
      <p:ext uri="{BB962C8B-B14F-4D97-AF65-F5344CB8AC3E}">
        <p14:creationId xmlns:p14="http://schemas.microsoft.com/office/powerpoint/2010/main" val="1199515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85A1AA-4F2F-473E-8655-30D081522611}"/>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CA16EE2B-1604-43C7-916C-05F3D79971E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45120C0-3368-416D-8850-D5AD6D9B4502}"/>
              </a:ext>
            </a:extLst>
          </p:cNvPr>
          <p:cNvSpPr>
            <a:spLocks noGrp="1"/>
          </p:cNvSpPr>
          <p:nvPr>
            <p:ph type="dt" sz="half" idx="10"/>
          </p:nvPr>
        </p:nvSpPr>
        <p:spPr/>
        <p:txBody>
          <a:bodyPr/>
          <a:lstStyle/>
          <a:p>
            <a:fld id="{154A1379-8677-4CDA-85A0-2C9558A2D038}" type="datetimeFigureOut">
              <a:rPr lang="en-GB" smtClean="0"/>
              <a:t>18/02/2022</a:t>
            </a:fld>
            <a:endParaRPr lang="en-GB"/>
          </a:p>
        </p:txBody>
      </p:sp>
      <p:sp>
        <p:nvSpPr>
          <p:cNvPr id="5" name="Footer Placeholder 4">
            <a:extLst>
              <a:ext uri="{FF2B5EF4-FFF2-40B4-BE49-F238E27FC236}">
                <a16:creationId xmlns:a16="http://schemas.microsoft.com/office/drawing/2014/main" id="{F3AC975F-69EF-4DAA-8ABF-4B5528546677}"/>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9AF9810C-F4D9-4CE9-B209-E293F64C4473}"/>
              </a:ext>
            </a:extLst>
          </p:cNvPr>
          <p:cNvSpPr>
            <a:spLocks noGrp="1"/>
          </p:cNvSpPr>
          <p:nvPr>
            <p:ph type="sldNum" sz="quarter" idx="12"/>
          </p:nvPr>
        </p:nvSpPr>
        <p:spPr/>
        <p:txBody>
          <a:bodyPr/>
          <a:lstStyle/>
          <a:p>
            <a:fld id="{694B6EF2-4D00-4821-8487-822B3AB6846C}" type="slidenum">
              <a:rPr lang="en-GB" smtClean="0"/>
              <a:t>‹#›</a:t>
            </a:fld>
            <a:endParaRPr lang="en-GB"/>
          </a:p>
        </p:txBody>
      </p:sp>
    </p:spTree>
    <p:extLst>
      <p:ext uri="{BB962C8B-B14F-4D97-AF65-F5344CB8AC3E}">
        <p14:creationId xmlns:p14="http://schemas.microsoft.com/office/powerpoint/2010/main" val="24805200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E19D0D-8ECD-4BB6-94CE-BDA69631240D}"/>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1038B84A-FB10-4ED1-8220-C285037EE19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E4B191E-D4E9-4744-8854-ED97E71E7023}"/>
              </a:ext>
            </a:extLst>
          </p:cNvPr>
          <p:cNvSpPr>
            <a:spLocks noGrp="1"/>
          </p:cNvSpPr>
          <p:nvPr>
            <p:ph type="dt" sz="half" idx="10"/>
          </p:nvPr>
        </p:nvSpPr>
        <p:spPr/>
        <p:txBody>
          <a:bodyPr/>
          <a:lstStyle/>
          <a:p>
            <a:fld id="{154A1379-8677-4CDA-85A0-2C9558A2D038}" type="datetimeFigureOut">
              <a:rPr lang="en-GB" smtClean="0"/>
              <a:t>18/02/2022</a:t>
            </a:fld>
            <a:endParaRPr lang="en-GB"/>
          </a:p>
        </p:txBody>
      </p:sp>
      <p:sp>
        <p:nvSpPr>
          <p:cNvPr id="5" name="Footer Placeholder 4">
            <a:extLst>
              <a:ext uri="{FF2B5EF4-FFF2-40B4-BE49-F238E27FC236}">
                <a16:creationId xmlns:a16="http://schemas.microsoft.com/office/drawing/2014/main" id="{4E715CA2-6826-4A73-9AC1-ED6873AAA421}"/>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41C7301-E767-4923-A289-5563DD9833D6}"/>
              </a:ext>
            </a:extLst>
          </p:cNvPr>
          <p:cNvSpPr>
            <a:spLocks noGrp="1"/>
          </p:cNvSpPr>
          <p:nvPr>
            <p:ph type="sldNum" sz="quarter" idx="12"/>
          </p:nvPr>
        </p:nvSpPr>
        <p:spPr/>
        <p:txBody>
          <a:bodyPr/>
          <a:lstStyle/>
          <a:p>
            <a:fld id="{694B6EF2-4D00-4821-8487-822B3AB6846C}" type="slidenum">
              <a:rPr lang="en-GB" smtClean="0"/>
              <a:t>‹#›</a:t>
            </a:fld>
            <a:endParaRPr lang="en-GB"/>
          </a:p>
        </p:txBody>
      </p:sp>
    </p:spTree>
    <p:extLst>
      <p:ext uri="{BB962C8B-B14F-4D97-AF65-F5344CB8AC3E}">
        <p14:creationId xmlns:p14="http://schemas.microsoft.com/office/powerpoint/2010/main" val="2930020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54A2BB-385A-4816-A2A6-28653E964158}"/>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F503DF8C-0DBC-4EFE-9AE3-D9A2E3F27047}"/>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A470874A-A740-4A47-A496-65B9F7D73754}"/>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A86AC590-1AF2-4D54-9DAE-C76037422A2A}"/>
              </a:ext>
            </a:extLst>
          </p:cNvPr>
          <p:cNvSpPr>
            <a:spLocks noGrp="1"/>
          </p:cNvSpPr>
          <p:nvPr>
            <p:ph type="dt" sz="half" idx="10"/>
          </p:nvPr>
        </p:nvSpPr>
        <p:spPr/>
        <p:txBody>
          <a:bodyPr/>
          <a:lstStyle/>
          <a:p>
            <a:fld id="{154A1379-8677-4CDA-85A0-2C9558A2D038}" type="datetimeFigureOut">
              <a:rPr lang="en-GB" smtClean="0"/>
              <a:t>18/02/2022</a:t>
            </a:fld>
            <a:endParaRPr lang="en-GB"/>
          </a:p>
        </p:txBody>
      </p:sp>
      <p:sp>
        <p:nvSpPr>
          <p:cNvPr id="6" name="Footer Placeholder 5">
            <a:extLst>
              <a:ext uri="{FF2B5EF4-FFF2-40B4-BE49-F238E27FC236}">
                <a16:creationId xmlns:a16="http://schemas.microsoft.com/office/drawing/2014/main" id="{322B5AB5-A769-46B2-95B2-EA4DD89669B0}"/>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3290EE76-FB8D-4265-8063-ADC63FFA4826}"/>
              </a:ext>
            </a:extLst>
          </p:cNvPr>
          <p:cNvSpPr>
            <a:spLocks noGrp="1"/>
          </p:cNvSpPr>
          <p:nvPr>
            <p:ph type="sldNum" sz="quarter" idx="12"/>
          </p:nvPr>
        </p:nvSpPr>
        <p:spPr/>
        <p:txBody>
          <a:bodyPr/>
          <a:lstStyle/>
          <a:p>
            <a:fld id="{694B6EF2-4D00-4821-8487-822B3AB6846C}" type="slidenum">
              <a:rPr lang="en-GB" smtClean="0"/>
              <a:t>‹#›</a:t>
            </a:fld>
            <a:endParaRPr lang="en-GB"/>
          </a:p>
        </p:txBody>
      </p:sp>
    </p:spTree>
    <p:extLst>
      <p:ext uri="{BB962C8B-B14F-4D97-AF65-F5344CB8AC3E}">
        <p14:creationId xmlns:p14="http://schemas.microsoft.com/office/powerpoint/2010/main" val="15445542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8438E3-3F97-415E-89DC-AF6D5CE26149}"/>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889A3ED9-A63A-4E23-9FDC-394AE3EE9ED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4525517-921E-487A-8C84-620E32BBD99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9367208C-F1BF-4B7D-8DEE-9649E34B87E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E2EA647-7F4B-4C89-BE6C-69C6C638E62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B0CA3B5C-2190-4ADF-ADD2-2B33A3C32E35}"/>
              </a:ext>
            </a:extLst>
          </p:cNvPr>
          <p:cNvSpPr>
            <a:spLocks noGrp="1"/>
          </p:cNvSpPr>
          <p:nvPr>
            <p:ph type="dt" sz="half" idx="10"/>
          </p:nvPr>
        </p:nvSpPr>
        <p:spPr/>
        <p:txBody>
          <a:bodyPr/>
          <a:lstStyle/>
          <a:p>
            <a:fld id="{154A1379-8677-4CDA-85A0-2C9558A2D038}" type="datetimeFigureOut">
              <a:rPr lang="en-GB" smtClean="0"/>
              <a:t>18/02/2022</a:t>
            </a:fld>
            <a:endParaRPr lang="en-GB"/>
          </a:p>
        </p:txBody>
      </p:sp>
      <p:sp>
        <p:nvSpPr>
          <p:cNvPr id="8" name="Footer Placeholder 7">
            <a:extLst>
              <a:ext uri="{FF2B5EF4-FFF2-40B4-BE49-F238E27FC236}">
                <a16:creationId xmlns:a16="http://schemas.microsoft.com/office/drawing/2014/main" id="{9F4CC4EF-468D-4B80-A9F8-5D627BDE1C2D}"/>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037A1DD1-04F4-4215-8C1F-1AC52D112A20}"/>
              </a:ext>
            </a:extLst>
          </p:cNvPr>
          <p:cNvSpPr>
            <a:spLocks noGrp="1"/>
          </p:cNvSpPr>
          <p:nvPr>
            <p:ph type="sldNum" sz="quarter" idx="12"/>
          </p:nvPr>
        </p:nvSpPr>
        <p:spPr/>
        <p:txBody>
          <a:bodyPr/>
          <a:lstStyle/>
          <a:p>
            <a:fld id="{694B6EF2-4D00-4821-8487-822B3AB6846C}" type="slidenum">
              <a:rPr lang="en-GB" smtClean="0"/>
              <a:t>‹#›</a:t>
            </a:fld>
            <a:endParaRPr lang="en-GB"/>
          </a:p>
        </p:txBody>
      </p:sp>
    </p:spTree>
    <p:extLst>
      <p:ext uri="{BB962C8B-B14F-4D97-AF65-F5344CB8AC3E}">
        <p14:creationId xmlns:p14="http://schemas.microsoft.com/office/powerpoint/2010/main" val="14750912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DA6225-45FA-4623-9709-407DCC341FE6}"/>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14363768-FF4E-4CB5-9371-11682D502EF6}"/>
              </a:ext>
            </a:extLst>
          </p:cNvPr>
          <p:cNvSpPr>
            <a:spLocks noGrp="1"/>
          </p:cNvSpPr>
          <p:nvPr>
            <p:ph type="dt" sz="half" idx="10"/>
          </p:nvPr>
        </p:nvSpPr>
        <p:spPr/>
        <p:txBody>
          <a:bodyPr/>
          <a:lstStyle/>
          <a:p>
            <a:fld id="{154A1379-8677-4CDA-85A0-2C9558A2D038}" type="datetimeFigureOut">
              <a:rPr lang="en-GB" smtClean="0"/>
              <a:t>18/02/2022</a:t>
            </a:fld>
            <a:endParaRPr lang="en-GB"/>
          </a:p>
        </p:txBody>
      </p:sp>
      <p:sp>
        <p:nvSpPr>
          <p:cNvPr id="4" name="Footer Placeholder 3">
            <a:extLst>
              <a:ext uri="{FF2B5EF4-FFF2-40B4-BE49-F238E27FC236}">
                <a16:creationId xmlns:a16="http://schemas.microsoft.com/office/drawing/2014/main" id="{1D838358-3167-4B67-9CAB-51399220A3E2}"/>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C1639A58-DEFE-44EA-8AD3-F8E09BAAA114}"/>
              </a:ext>
            </a:extLst>
          </p:cNvPr>
          <p:cNvSpPr>
            <a:spLocks noGrp="1"/>
          </p:cNvSpPr>
          <p:nvPr>
            <p:ph type="sldNum" sz="quarter" idx="12"/>
          </p:nvPr>
        </p:nvSpPr>
        <p:spPr/>
        <p:txBody>
          <a:bodyPr/>
          <a:lstStyle/>
          <a:p>
            <a:fld id="{694B6EF2-4D00-4821-8487-822B3AB6846C}" type="slidenum">
              <a:rPr lang="en-GB" smtClean="0"/>
              <a:t>‹#›</a:t>
            </a:fld>
            <a:endParaRPr lang="en-GB"/>
          </a:p>
        </p:txBody>
      </p:sp>
    </p:spTree>
    <p:extLst>
      <p:ext uri="{BB962C8B-B14F-4D97-AF65-F5344CB8AC3E}">
        <p14:creationId xmlns:p14="http://schemas.microsoft.com/office/powerpoint/2010/main" val="35932594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6BED565-B498-4185-908F-84CD71FEF2C8}"/>
              </a:ext>
            </a:extLst>
          </p:cNvPr>
          <p:cNvSpPr>
            <a:spLocks noGrp="1"/>
          </p:cNvSpPr>
          <p:nvPr>
            <p:ph type="dt" sz="half" idx="10"/>
          </p:nvPr>
        </p:nvSpPr>
        <p:spPr/>
        <p:txBody>
          <a:bodyPr/>
          <a:lstStyle/>
          <a:p>
            <a:fld id="{154A1379-8677-4CDA-85A0-2C9558A2D038}" type="datetimeFigureOut">
              <a:rPr lang="en-GB" smtClean="0"/>
              <a:t>18/02/2022</a:t>
            </a:fld>
            <a:endParaRPr lang="en-GB"/>
          </a:p>
        </p:txBody>
      </p:sp>
      <p:sp>
        <p:nvSpPr>
          <p:cNvPr id="3" name="Footer Placeholder 2">
            <a:extLst>
              <a:ext uri="{FF2B5EF4-FFF2-40B4-BE49-F238E27FC236}">
                <a16:creationId xmlns:a16="http://schemas.microsoft.com/office/drawing/2014/main" id="{F66EC684-B90B-473B-A2AF-87551FE7FBE4}"/>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6BB1937B-AAC2-427A-BA97-9550D6345D56}"/>
              </a:ext>
            </a:extLst>
          </p:cNvPr>
          <p:cNvSpPr>
            <a:spLocks noGrp="1"/>
          </p:cNvSpPr>
          <p:nvPr>
            <p:ph type="sldNum" sz="quarter" idx="12"/>
          </p:nvPr>
        </p:nvSpPr>
        <p:spPr/>
        <p:txBody>
          <a:bodyPr/>
          <a:lstStyle/>
          <a:p>
            <a:fld id="{694B6EF2-4D00-4821-8487-822B3AB6846C}" type="slidenum">
              <a:rPr lang="en-GB" smtClean="0"/>
              <a:t>‹#›</a:t>
            </a:fld>
            <a:endParaRPr lang="en-GB"/>
          </a:p>
        </p:txBody>
      </p:sp>
    </p:spTree>
    <p:extLst>
      <p:ext uri="{BB962C8B-B14F-4D97-AF65-F5344CB8AC3E}">
        <p14:creationId xmlns:p14="http://schemas.microsoft.com/office/powerpoint/2010/main" val="27070847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497CAF-C05C-48DC-B4D2-CCDD572F7A1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4991B8AB-BADA-4D57-AC91-554D9D933E1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674CDE7C-40D1-4689-8F21-11F2D13D948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A975308-D8BB-4260-99DD-B50F2069F386}"/>
              </a:ext>
            </a:extLst>
          </p:cNvPr>
          <p:cNvSpPr>
            <a:spLocks noGrp="1"/>
          </p:cNvSpPr>
          <p:nvPr>
            <p:ph type="dt" sz="half" idx="10"/>
          </p:nvPr>
        </p:nvSpPr>
        <p:spPr/>
        <p:txBody>
          <a:bodyPr/>
          <a:lstStyle/>
          <a:p>
            <a:fld id="{154A1379-8677-4CDA-85A0-2C9558A2D038}" type="datetimeFigureOut">
              <a:rPr lang="en-GB" smtClean="0"/>
              <a:t>18/02/2022</a:t>
            </a:fld>
            <a:endParaRPr lang="en-GB"/>
          </a:p>
        </p:txBody>
      </p:sp>
      <p:sp>
        <p:nvSpPr>
          <p:cNvPr id="6" name="Footer Placeholder 5">
            <a:extLst>
              <a:ext uri="{FF2B5EF4-FFF2-40B4-BE49-F238E27FC236}">
                <a16:creationId xmlns:a16="http://schemas.microsoft.com/office/drawing/2014/main" id="{F4505A75-29E1-494D-B50A-B562272AFF1A}"/>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873A0628-1A2C-4E01-8505-36E50E34BB2D}"/>
              </a:ext>
            </a:extLst>
          </p:cNvPr>
          <p:cNvSpPr>
            <a:spLocks noGrp="1"/>
          </p:cNvSpPr>
          <p:nvPr>
            <p:ph type="sldNum" sz="quarter" idx="12"/>
          </p:nvPr>
        </p:nvSpPr>
        <p:spPr/>
        <p:txBody>
          <a:bodyPr/>
          <a:lstStyle/>
          <a:p>
            <a:fld id="{694B6EF2-4D00-4821-8487-822B3AB6846C}" type="slidenum">
              <a:rPr lang="en-GB" smtClean="0"/>
              <a:t>‹#›</a:t>
            </a:fld>
            <a:endParaRPr lang="en-GB"/>
          </a:p>
        </p:txBody>
      </p:sp>
    </p:spTree>
    <p:extLst>
      <p:ext uri="{BB962C8B-B14F-4D97-AF65-F5344CB8AC3E}">
        <p14:creationId xmlns:p14="http://schemas.microsoft.com/office/powerpoint/2010/main" val="13906299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37AD6D-8396-459F-B2E6-D5E03B3BB70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02CA6D24-AF02-4337-A79D-2FBF0FF2256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3614ABE3-43C9-4FE3-AA40-23E108146BA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0F50439-8BA0-4827-903E-C1002AB31080}"/>
              </a:ext>
            </a:extLst>
          </p:cNvPr>
          <p:cNvSpPr>
            <a:spLocks noGrp="1"/>
          </p:cNvSpPr>
          <p:nvPr>
            <p:ph type="dt" sz="half" idx="10"/>
          </p:nvPr>
        </p:nvSpPr>
        <p:spPr/>
        <p:txBody>
          <a:bodyPr/>
          <a:lstStyle/>
          <a:p>
            <a:fld id="{154A1379-8677-4CDA-85A0-2C9558A2D038}" type="datetimeFigureOut">
              <a:rPr lang="en-GB" smtClean="0"/>
              <a:t>18/02/2022</a:t>
            </a:fld>
            <a:endParaRPr lang="en-GB"/>
          </a:p>
        </p:txBody>
      </p:sp>
      <p:sp>
        <p:nvSpPr>
          <p:cNvPr id="6" name="Footer Placeholder 5">
            <a:extLst>
              <a:ext uri="{FF2B5EF4-FFF2-40B4-BE49-F238E27FC236}">
                <a16:creationId xmlns:a16="http://schemas.microsoft.com/office/drawing/2014/main" id="{86F29FA5-AB15-48B8-BF8A-E2347CF9C651}"/>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F3F491D6-6067-4A1B-B8CF-14CECEA418EE}"/>
              </a:ext>
            </a:extLst>
          </p:cNvPr>
          <p:cNvSpPr>
            <a:spLocks noGrp="1"/>
          </p:cNvSpPr>
          <p:nvPr>
            <p:ph type="sldNum" sz="quarter" idx="12"/>
          </p:nvPr>
        </p:nvSpPr>
        <p:spPr/>
        <p:txBody>
          <a:bodyPr/>
          <a:lstStyle/>
          <a:p>
            <a:fld id="{694B6EF2-4D00-4821-8487-822B3AB6846C}" type="slidenum">
              <a:rPr lang="en-GB" smtClean="0"/>
              <a:t>‹#›</a:t>
            </a:fld>
            <a:endParaRPr lang="en-GB"/>
          </a:p>
        </p:txBody>
      </p:sp>
    </p:spTree>
    <p:extLst>
      <p:ext uri="{BB962C8B-B14F-4D97-AF65-F5344CB8AC3E}">
        <p14:creationId xmlns:p14="http://schemas.microsoft.com/office/powerpoint/2010/main" val="83843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43C3B4B-53A0-4E6C-BF47-04DC27CC3DA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03BF2A4B-B9C4-49A3-A070-7CCAABE3E32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5737F2D9-D2A5-4E5F-AE13-E65E4B9C308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54A1379-8677-4CDA-85A0-2C9558A2D038}" type="datetimeFigureOut">
              <a:rPr lang="en-GB" smtClean="0"/>
              <a:t>18/02/2022</a:t>
            </a:fld>
            <a:endParaRPr lang="en-GB"/>
          </a:p>
        </p:txBody>
      </p:sp>
      <p:sp>
        <p:nvSpPr>
          <p:cNvPr id="5" name="Footer Placeholder 4">
            <a:extLst>
              <a:ext uri="{FF2B5EF4-FFF2-40B4-BE49-F238E27FC236}">
                <a16:creationId xmlns:a16="http://schemas.microsoft.com/office/drawing/2014/main" id="{95C0A3F6-A92F-49A6-BE9F-4BD03090A46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67D0092A-B515-409A-BD99-84E649B745B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94B6EF2-4D00-4821-8487-822B3AB6846C}" type="slidenum">
              <a:rPr lang="en-GB" smtClean="0"/>
              <a:t>‹#›</a:t>
            </a:fld>
            <a:endParaRPr lang="en-GB"/>
          </a:p>
        </p:txBody>
      </p:sp>
    </p:spTree>
    <p:extLst>
      <p:ext uri="{BB962C8B-B14F-4D97-AF65-F5344CB8AC3E}">
        <p14:creationId xmlns:p14="http://schemas.microsoft.com/office/powerpoint/2010/main" val="351719157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20.png"/></Relationships>
</file>

<file path=ppt/slides/_rels/slide1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image" Target="../media/image3.png"/><Relationship Id="rId7"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6.jpeg"/><Relationship Id="rId5" Type="http://schemas.openxmlformats.org/officeDocument/2006/relationships/image" Target="../media/image5.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F6F152-EDAE-4B23-BBFD-FB6C302A679E}"/>
              </a:ext>
            </a:extLst>
          </p:cNvPr>
          <p:cNvSpPr>
            <a:spLocks noGrp="1"/>
          </p:cNvSpPr>
          <p:nvPr>
            <p:ph type="ctrTitle"/>
          </p:nvPr>
        </p:nvSpPr>
        <p:spPr/>
        <p:txBody>
          <a:bodyPr/>
          <a:lstStyle/>
          <a:p>
            <a:endParaRPr lang="en-GB"/>
          </a:p>
        </p:txBody>
      </p:sp>
      <p:sp>
        <p:nvSpPr>
          <p:cNvPr id="3" name="Subtitle 2">
            <a:extLst>
              <a:ext uri="{FF2B5EF4-FFF2-40B4-BE49-F238E27FC236}">
                <a16:creationId xmlns:a16="http://schemas.microsoft.com/office/drawing/2014/main" id="{D4479F35-CB9A-456C-9EE2-6DFE93250C00}"/>
              </a:ext>
            </a:extLst>
          </p:cNvPr>
          <p:cNvSpPr>
            <a:spLocks noGrp="1"/>
          </p:cNvSpPr>
          <p:nvPr>
            <p:ph type="subTitle" idx="1"/>
          </p:nvPr>
        </p:nvSpPr>
        <p:spPr/>
        <p:txBody>
          <a:bodyPr/>
          <a:lstStyle/>
          <a:p>
            <a:endParaRPr lang="en-GB"/>
          </a:p>
        </p:txBody>
      </p:sp>
      <p:pic>
        <p:nvPicPr>
          <p:cNvPr id="5" name="Picture 4">
            <a:extLst>
              <a:ext uri="{FF2B5EF4-FFF2-40B4-BE49-F238E27FC236}">
                <a16:creationId xmlns:a16="http://schemas.microsoft.com/office/drawing/2014/main" id="{95C76544-D65F-429F-8D16-70F0CA89D85B}"/>
              </a:ext>
            </a:extLst>
          </p:cNvPr>
          <p:cNvPicPr>
            <a:picLocks noChangeAspect="1"/>
          </p:cNvPicPr>
          <p:nvPr/>
        </p:nvPicPr>
        <p:blipFill>
          <a:blip r:embed="rId2"/>
          <a:stretch>
            <a:fillRect/>
          </a:stretch>
        </p:blipFill>
        <p:spPr>
          <a:xfrm>
            <a:off x="2319373" y="1251155"/>
            <a:ext cx="8257187" cy="4009614"/>
          </a:xfrm>
          <a:prstGeom prst="rect">
            <a:avLst/>
          </a:prstGeom>
        </p:spPr>
      </p:pic>
    </p:spTree>
    <p:extLst>
      <p:ext uri="{BB962C8B-B14F-4D97-AF65-F5344CB8AC3E}">
        <p14:creationId xmlns:p14="http://schemas.microsoft.com/office/powerpoint/2010/main" val="42237545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921895-0289-4D26-822C-E109CEAACC08}"/>
              </a:ext>
            </a:extLst>
          </p:cNvPr>
          <p:cNvSpPr>
            <a:spLocks noGrp="1"/>
          </p:cNvSpPr>
          <p:nvPr>
            <p:ph type="title"/>
          </p:nvPr>
        </p:nvSpPr>
        <p:spPr/>
        <p:txBody>
          <a:bodyPr/>
          <a:lstStyle/>
          <a:p>
            <a:r>
              <a:rPr lang="en-GB" dirty="0"/>
              <a:t>Fixed effect cross-ancestry meta-analysis</a:t>
            </a:r>
          </a:p>
        </p:txBody>
      </p:sp>
      <p:sp>
        <p:nvSpPr>
          <p:cNvPr id="3" name="Content Placeholder 2">
            <a:extLst>
              <a:ext uri="{FF2B5EF4-FFF2-40B4-BE49-F238E27FC236}">
                <a16:creationId xmlns:a16="http://schemas.microsoft.com/office/drawing/2014/main" id="{E99F7E3C-F21C-4692-B9EB-FF6FE01216E0}"/>
              </a:ext>
            </a:extLst>
          </p:cNvPr>
          <p:cNvSpPr>
            <a:spLocks noGrp="1"/>
          </p:cNvSpPr>
          <p:nvPr>
            <p:ph idx="1"/>
          </p:nvPr>
        </p:nvSpPr>
        <p:spPr>
          <a:xfrm>
            <a:off x="838200" y="1825625"/>
            <a:ext cx="5257800" cy="4351338"/>
          </a:xfrm>
        </p:spPr>
        <p:txBody>
          <a:bodyPr>
            <a:normAutofit fontScale="92500" lnSpcReduction="10000"/>
          </a:bodyPr>
          <a:lstStyle/>
          <a:p>
            <a:r>
              <a:rPr lang="en-GB" dirty="0">
                <a:sym typeface="Wingdings" panose="05000000000000000000" pitchFamily="2" charset="2"/>
              </a:rPr>
              <a:t>Mean Cochran’s Q = 34% </a:t>
            </a:r>
          </a:p>
          <a:p>
            <a:endParaRPr lang="en-GB" dirty="0">
              <a:sym typeface="Wingdings" panose="05000000000000000000" pitchFamily="2" charset="2"/>
            </a:endParaRPr>
          </a:p>
          <a:p>
            <a:r>
              <a:rPr lang="en-GB" dirty="0">
                <a:sym typeface="Wingdings" panose="05000000000000000000" pitchFamily="2" charset="2"/>
              </a:rPr>
              <a:t>18% of all HM3 SNPs “marginally significant!</a:t>
            </a:r>
          </a:p>
          <a:p>
            <a:endParaRPr lang="en-GB" dirty="0">
              <a:sym typeface="Wingdings" panose="05000000000000000000" pitchFamily="2" charset="2"/>
            </a:endParaRPr>
          </a:p>
          <a:p>
            <a:r>
              <a:rPr lang="en-GB" dirty="0">
                <a:sym typeface="Wingdings" panose="05000000000000000000" pitchFamily="2" charset="2"/>
              </a:rPr>
              <a:t>Allele frequencies similar to EUR</a:t>
            </a:r>
          </a:p>
          <a:p>
            <a:endParaRPr lang="en-GB" dirty="0">
              <a:sym typeface="Wingdings" panose="05000000000000000000" pitchFamily="2" charset="2"/>
            </a:endParaRPr>
          </a:p>
          <a:p>
            <a:r>
              <a:rPr lang="en-GB" dirty="0">
                <a:sym typeface="Wingdings" panose="05000000000000000000" pitchFamily="2" charset="2"/>
              </a:rPr>
              <a:t>LDSR to calculate “Attenuation ratio statistic” to assess LD inconsistencies – 4.5% (&gt;20% bad)</a:t>
            </a:r>
            <a:endParaRPr lang="en-GB" dirty="0"/>
          </a:p>
          <a:p>
            <a:endParaRPr lang="en-GB" dirty="0"/>
          </a:p>
        </p:txBody>
      </p:sp>
      <p:pic>
        <p:nvPicPr>
          <p:cNvPr id="4" name="Picture 3">
            <a:extLst>
              <a:ext uri="{FF2B5EF4-FFF2-40B4-BE49-F238E27FC236}">
                <a16:creationId xmlns:a16="http://schemas.microsoft.com/office/drawing/2014/main" id="{1E272595-4AAC-44A7-AD30-968F1D0492CA}"/>
              </a:ext>
            </a:extLst>
          </p:cNvPr>
          <p:cNvPicPr>
            <a:picLocks noChangeAspect="1"/>
          </p:cNvPicPr>
          <p:nvPr/>
        </p:nvPicPr>
        <p:blipFill rotWithShape="1">
          <a:blip r:embed="rId3"/>
          <a:srcRect b="-662"/>
          <a:stretch/>
        </p:blipFill>
        <p:spPr>
          <a:xfrm>
            <a:off x="6237911" y="2046817"/>
            <a:ext cx="5814829" cy="3388782"/>
          </a:xfrm>
          <a:prstGeom prst="rect">
            <a:avLst/>
          </a:prstGeom>
        </p:spPr>
      </p:pic>
    </p:spTree>
    <p:extLst>
      <p:ext uri="{BB962C8B-B14F-4D97-AF65-F5344CB8AC3E}">
        <p14:creationId xmlns:p14="http://schemas.microsoft.com/office/powerpoint/2010/main" val="78847059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0D994B-990B-41FC-8162-3BDB5A974869}"/>
              </a:ext>
            </a:extLst>
          </p:cNvPr>
          <p:cNvSpPr>
            <a:spLocks noGrp="1"/>
          </p:cNvSpPr>
          <p:nvPr>
            <p:ph type="title"/>
          </p:nvPr>
        </p:nvSpPr>
        <p:spPr/>
        <p:txBody>
          <a:bodyPr/>
          <a:lstStyle/>
          <a:p>
            <a:r>
              <a:rPr lang="en-GB" dirty="0"/>
              <a:t>Replication</a:t>
            </a:r>
          </a:p>
        </p:txBody>
      </p:sp>
      <p:sp>
        <p:nvSpPr>
          <p:cNvPr id="3" name="Content Placeholder 2">
            <a:extLst>
              <a:ext uri="{FF2B5EF4-FFF2-40B4-BE49-F238E27FC236}">
                <a16:creationId xmlns:a16="http://schemas.microsoft.com/office/drawing/2014/main" id="{FF500CF1-4854-4CC3-AEBE-3EC8F378E847}"/>
              </a:ext>
            </a:extLst>
          </p:cNvPr>
          <p:cNvSpPr>
            <a:spLocks noGrp="1"/>
          </p:cNvSpPr>
          <p:nvPr>
            <p:ph idx="1"/>
          </p:nvPr>
        </p:nvSpPr>
        <p:spPr>
          <a:xfrm>
            <a:off x="838200" y="1825625"/>
            <a:ext cx="6427573" cy="4351338"/>
          </a:xfrm>
        </p:spPr>
        <p:txBody>
          <a:bodyPr>
            <a:normAutofit fontScale="77500" lnSpcReduction="20000"/>
          </a:bodyPr>
          <a:lstStyle/>
          <a:p>
            <a:r>
              <a:rPr lang="en-GB" dirty="0"/>
              <a:t>N=49160 from Estonian Biobank</a:t>
            </a:r>
          </a:p>
          <a:p>
            <a:endParaRPr lang="en-GB" dirty="0"/>
          </a:p>
          <a:p>
            <a:r>
              <a:rPr lang="en-GB" dirty="0"/>
              <a:t>Correlation of allele frequencies = 0.98</a:t>
            </a:r>
          </a:p>
          <a:p>
            <a:endParaRPr lang="en-GB" dirty="0"/>
          </a:p>
          <a:p>
            <a:r>
              <a:rPr lang="en-GB" dirty="0"/>
              <a:t>Correlation of effects in marginal GWS SNPs = 0.93 and conditional SNPs = 0.80</a:t>
            </a:r>
          </a:p>
          <a:p>
            <a:endParaRPr lang="en-GB" dirty="0"/>
          </a:p>
          <a:p>
            <a:r>
              <a:rPr lang="en-GB" dirty="0"/>
              <a:t>Power analysis showing expected replication rate based on allele frequency + sample size in EBB</a:t>
            </a:r>
          </a:p>
          <a:p>
            <a:endParaRPr lang="en-GB" dirty="0"/>
          </a:p>
          <a:p>
            <a:r>
              <a:rPr lang="en-GB" dirty="0"/>
              <a:t>Sign concordance:</a:t>
            </a:r>
          </a:p>
          <a:p>
            <a:pPr lvl="1"/>
            <a:r>
              <a:rPr lang="en-GB" dirty="0"/>
              <a:t>60% for rare variants in EBB (MAF&lt;1%)</a:t>
            </a:r>
          </a:p>
          <a:p>
            <a:pPr lvl="1"/>
            <a:r>
              <a:rPr lang="en-GB" dirty="0"/>
              <a:t>&gt;75% for common variants in EBB</a:t>
            </a:r>
          </a:p>
          <a:p>
            <a:endParaRPr lang="en-GB" dirty="0"/>
          </a:p>
        </p:txBody>
      </p:sp>
      <p:pic>
        <p:nvPicPr>
          <p:cNvPr id="5" name="Picture 4">
            <a:extLst>
              <a:ext uri="{FF2B5EF4-FFF2-40B4-BE49-F238E27FC236}">
                <a16:creationId xmlns:a16="http://schemas.microsoft.com/office/drawing/2014/main" id="{094AF763-4EEC-4D14-8707-DA76F0A6C934}"/>
              </a:ext>
            </a:extLst>
          </p:cNvPr>
          <p:cNvPicPr>
            <a:picLocks noChangeAspect="1"/>
          </p:cNvPicPr>
          <p:nvPr/>
        </p:nvPicPr>
        <p:blipFill rotWithShape="1">
          <a:blip r:embed="rId2"/>
          <a:srcRect r="46811"/>
          <a:stretch/>
        </p:blipFill>
        <p:spPr>
          <a:xfrm>
            <a:off x="7643541" y="330082"/>
            <a:ext cx="3189768" cy="2991086"/>
          </a:xfrm>
          <a:prstGeom prst="rect">
            <a:avLst/>
          </a:prstGeom>
        </p:spPr>
      </p:pic>
      <p:pic>
        <p:nvPicPr>
          <p:cNvPr id="6" name="Picture 5">
            <a:extLst>
              <a:ext uri="{FF2B5EF4-FFF2-40B4-BE49-F238E27FC236}">
                <a16:creationId xmlns:a16="http://schemas.microsoft.com/office/drawing/2014/main" id="{511EAE8B-1213-4B2D-A018-313187AF6D22}"/>
              </a:ext>
            </a:extLst>
          </p:cNvPr>
          <p:cNvPicPr>
            <a:picLocks noChangeAspect="1"/>
          </p:cNvPicPr>
          <p:nvPr/>
        </p:nvPicPr>
        <p:blipFill rotWithShape="1">
          <a:blip r:embed="rId2"/>
          <a:srcRect l="53511"/>
          <a:stretch/>
        </p:blipFill>
        <p:spPr>
          <a:xfrm>
            <a:off x="7787574" y="3321168"/>
            <a:ext cx="3162245" cy="3392616"/>
          </a:xfrm>
          <a:prstGeom prst="rect">
            <a:avLst/>
          </a:prstGeom>
        </p:spPr>
      </p:pic>
    </p:spTree>
    <p:extLst>
      <p:ext uri="{BB962C8B-B14F-4D97-AF65-F5344CB8AC3E}">
        <p14:creationId xmlns:p14="http://schemas.microsoft.com/office/powerpoint/2010/main" val="21066437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C5DCA2-5723-4446-B256-DA7FEFE3FF84}"/>
              </a:ext>
            </a:extLst>
          </p:cNvPr>
          <p:cNvSpPr>
            <a:spLocks noGrp="1"/>
          </p:cNvSpPr>
          <p:nvPr>
            <p:ph type="title"/>
          </p:nvPr>
        </p:nvSpPr>
        <p:spPr/>
        <p:txBody>
          <a:bodyPr/>
          <a:lstStyle/>
          <a:p>
            <a:r>
              <a:rPr lang="en-GB" dirty="0"/>
              <a:t>Genomic distribution of GWS SNPs</a:t>
            </a:r>
          </a:p>
        </p:txBody>
      </p:sp>
      <p:sp>
        <p:nvSpPr>
          <p:cNvPr id="3" name="Content Placeholder 2">
            <a:extLst>
              <a:ext uri="{FF2B5EF4-FFF2-40B4-BE49-F238E27FC236}">
                <a16:creationId xmlns:a16="http://schemas.microsoft.com/office/drawing/2014/main" id="{B1E62AB3-1D4B-4529-B0C9-22DC1E7774A2}"/>
              </a:ext>
            </a:extLst>
          </p:cNvPr>
          <p:cNvSpPr>
            <a:spLocks noGrp="1"/>
          </p:cNvSpPr>
          <p:nvPr>
            <p:ph idx="1"/>
          </p:nvPr>
        </p:nvSpPr>
        <p:spPr/>
        <p:txBody>
          <a:bodyPr>
            <a:normAutofit fontScale="92500" lnSpcReduction="10000"/>
          </a:bodyPr>
          <a:lstStyle/>
          <a:p>
            <a:r>
              <a:rPr lang="en-GB" dirty="0"/>
              <a:t>“local density” = number of additional independent associations within 100kb of GWS SNP</a:t>
            </a:r>
          </a:p>
          <a:p>
            <a:endParaRPr lang="en-GB" dirty="0"/>
          </a:p>
          <a:p>
            <a:r>
              <a:rPr lang="en-GB" dirty="0"/>
              <a:t>69% co-localised with at least 1, mean density = 2.0</a:t>
            </a:r>
          </a:p>
          <a:p>
            <a:endParaRPr lang="en-GB" dirty="0"/>
          </a:p>
          <a:p>
            <a:r>
              <a:rPr lang="en-GB" dirty="0"/>
              <a:t>Increased density near genes harbouring pathogenic mutations causing abnormal skeletal growth (fold enrichment = 2.5x)</a:t>
            </a:r>
          </a:p>
          <a:p>
            <a:endParaRPr lang="en-GB" dirty="0"/>
          </a:p>
          <a:p>
            <a:r>
              <a:rPr lang="en-GB" dirty="0"/>
              <a:t>Largest density (25 independent SNPs) near ACAN gene – short stature + skeletal dysplasia – multiple types of variants (repeats, enhancers, missense….</a:t>
            </a:r>
          </a:p>
          <a:p>
            <a:endParaRPr lang="en-GB" dirty="0"/>
          </a:p>
          <a:p>
            <a:endParaRPr lang="en-GB" dirty="0"/>
          </a:p>
        </p:txBody>
      </p:sp>
    </p:spTree>
    <p:extLst>
      <p:ext uri="{BB962C8B-B14F-4D97-AF65-F5344CB8AC3E}">
        <p14:creationId xmlns:p14="http://schemas.microsoft.com/office/powerpoint/2010/main" val="233315903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2B7009-7D80-40E5-A3A7-F9B9615FC6FD}"/>
              </a:ext>
            </a:extLst>
          </p:cNvPr>
          <p:cNvSpPr>
            <a:spLocks noGrp="1"/>
          </p:cNvSpPr>
          <p:nvPr>
            <p:ph type="title"/>
          </p:nvPr>
        </p:nvSpPr>
        <p:spPr/>
        <p:txBody>
          <a:bodyPr/>
          <a:lstStyle/>
          <a:p>
            <a:r>
              <a:rPr lang="en-GB" dirty="0"/>
              <a:t>“Brisbane plot”</a:t>
            </a:r>
          </a:p>
        </p:txBody>
      </p:sp>
      <p:sp>
        <p:nvSpPr>
          <p:cNvPr id="3" name="Content Placeholder 2">
            <a:extLst>
              <a:ext uri="{FF2B5EF4-FFF2-40B4-BE49-F238E27FC236}">
                <a16:creationId xmlns:a16="http://schemas.microsoft.com/office/drawing/2014/main" id="{EB22430B-1481-4509-B7E9-DFE8ED21C290}"/>
              </a:ext>
            </a:extLst>
          </p:cNvPr>
          <p:cNvSpPr>
            <a:spLocks noGrp="1"/>
          </p:cNvSpPr>
          <p:nvPr>
            <p:ph idx="1"/>
          </p:nvPr>
        </p:nvSpPr>
        <p:spPr/>
        <p:txBody>
          <a:bodyPr/>
          <a:lstStyle/>
          <a:p>
            <a:endParaRPr lang="en-GB"/>
          </a:p>
        </p:txBody>
      </p:sp>
      <p:pic>
        <p:nvPicPr>
          <p:cNvPr id="5" name="Picture 4">
            <a:extLst>
              <a:ext uri="{FF2B5EF4-FFF2-40B4-BE49-F238E27FC236}">
                <a16:creationId xmlns:a16="http://schemas.microsoft.com/office/drawing/2014/main" id="{7D7A96B5-03FC-4342-94DD-34C280D1B9C8}"/>
              </a:ext>
            </a:extLst>
          </p:cNvPr>
          <p:cNvPicPr>
            <a:picLocks noChangeAspect="1"/>
          </p:cNvPicPr>
          <p:nvPr/>
        </p:nvPicPr>
        <p:blipFill>
          <a:blip r:embed="rId2"/>
          <a:stretch>
            <a:fillRect/>
          </a:stretch>
        </p:blipFill>
        <p:spPr>
          <a:xfrm>
            <a:off x="618173" y="1825625"/>
            <a:ext cx="10955653" cy="4351338"/>
          </a:xfrm>
          <a:prstGeom prst="rect">
            <a:avLst/>
          </a:prstGeom>
        </p:spPr>
      </p:pic>
    </p:spTree>
    <p:extLst>
      <p:ext uri="{BB962C8B-B14F-4D97-AF65-F5344CB8AC3E}">
        <p14:creationId xmlns:p14="http://schemas.microsoft.com/office/powerpoint/2010/main" val="27369618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26B513-4671-4ADC-8FB7-9C87F06F0133}"/>
              </a:ext>
            </a:extLst>
          </p:cNvPr>
          <p:cNvSpPr>
            <a:spLocks noGrp="1"/>
          </p:cNvSpPr>
          <p:nvPr>
            <p:ph type="title"/>
          </p:nvPr>
        </p:nvSpPr>
        <p:spPr/>
        <p:txBody>
          <a:bodyPr/>
          <a:lstStyle/>
          <a:p>
            <a:r>
              <a:rPr lang="en-GB" dirty="0"/>
              <a:t>Assessing completeness – variance explained by GWS</a:t>
            </a:r>
          </a:p>
        </p:txBody>
      </p:sp>
      <p:sp>
        <p:nvSpPr>
          <p:cNvPr id="3" name="Content Placeholder 2">
            <a:extLst>
              <a:ext uri="{FF2B5EF4-FFF2-40B4-BE49-F238E27FC236}">
                <a16:creationId xmlns:a16="http://schemas.microsoft.com/office/drawing/2014/main" id="{8925B908-0F99-428D-BBBD-A9BA9744D369}"/>
              </a:ext>
            </a:extLst>
          </p:cNvPr>
          <p:cNvSpPr>
            <a:spLocks noGrp="1"/>
          </p:cNvSpPr>
          <p:nvPr>
            <p:ph idx="1"/>
          </p:nvPr>
        </p:nvSpPr>
        <p:spPr>
          <a:xfrm>
            <a:off x="838200" y="1825625"/>
            <a:ext cx="4953000" cy="4351338"/>
          </a:xfrm>
        </p:spPr>
        <p:txBody>
          <a:bodyPr>
            <a:normAutofit/>
          </a:bodyPr>
          <a:lstStyle/>
          <a:p>
            <a:endParaRPr lang="en-GB" dirty="0"/>
          </a:p>
        </p:txBody>
      </p:sp>
      <p:pic>
        <p:nvPicPr>
          <p:cNvPr id="5" name="Picture 4">
            <a:extLst>
              <a:ext uri="{FF2B5EF4-FFF2-40B4-BE49-F238E27FC236}">
                <a16:creationId xmlns:a16="http://schemas.microsoft.com/office/drawing/2014/main" id="{B8DB26C8-4A36-4929-B38F-1BC37A9253B5}"/>
              </a:ext>
            </a:extLst>
          </p:cNvPr>
          <p:cNvPicPr>
            <a:picLocks noChangeAspect="1"/>
          </p:cNvPicPr>
          <p:nvPr/>
        </p:nvPicPr>
        <p:blipFill>
          <a:blip r:embed="rId3"/>
          <a:stretch>
            <a:fillRect/>
          </a:stretch>
        </p:blipFill>
        <p:spPr>
          <a:xfrm>
            <a:off x="913506" y="1771650"/>
            <a:ext cx="10364988" cy="4721225"/>
          </a:xfrm>
          <a:prstGeom prst="rect">
            <a:avLst/>
          </a:prstGeom>
        </p:spPr>
      </p:pic>
    </p:spTree>
    <p:extLst>
      <p:ext uri="{BB962C8B-B14F-4D97-AF65-F5344CB8AC3E}">
        <p14:creationId xmlns:p14="http://schemas.microsoft.com/office/powerpoint/2010/main" val="371041610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8697CF-9B2B-40AA-B22F-6E858D2D9596}"/>
              </a:ext>
            </a:extLst>
          </p:cNvPr>
          <p:cNvSpPr>
            <a:spLocks noGrp="1"/>
          </p:cNvSpPr>
          <p:nvPr>
            <p:ph type="title"/>
          </p:nvPr>
        </p:nvSpPr>
        <p:spPr/>
        <p:txBody>
          <a:bodyPr/>
          <a:lstStyle/>
          <a:p>
            <a:r>
              <a:rPr lang="en-GB" dirty="0"/>
              <a:t>Assessing completeness – out of sample prediction</a:t>
            </a:r>
          </a:p>
        </p:txBody>
      </p:sp>
      <p:sp>
        <p:nvSpPr>
          <p:cNvPr id="3" name="Content Placeholder 2">
            <a:extLst>
              <a:ext uri="{FF2B5EF4-FFF2-40B4-BE49-F238E27FC236}">
                <a16:creationId xmlns:a16="http://schemas.microsoft.com/office/drawing/2014/main" id="{81CC43EF-5BB0-473E-954C-A3770B2D4D22}"/>
              </a:ext>
            </a:extLst>
          </p:cNvPr>
          <p:cNvSpPr>
            <a:spLocks noGrp="1"/>
          </p:cNvSpPr>
          <p:nvPr>
            <p:ph idx="1"/>
          </p:nvPr>
        </p:nvSpPr>
        <p:spPr/>
        <p:txBody>
          <a:bodyPr/>
          <a:lstStyle/>
          <a:p>
            <a:endParaRPr lang="en-GB" dirty="0"/>
          </a:p>
        </p:txBody>
      </p:sp>
      <p:pic>
        <p:nvPicPr>
          <p:cNvPr id="5" name="Picture 4">
            <a:extLst>
              <a:ext uri="{FF2B5EF4-FFF2-40B4-BE49-F238E27FC236}">
                <a16:creationId xmlns:a16="http://schemas.microsoft.com/office/drawing/2014/main" id="{45B8D12A-9E1D-40EA-BDC7-6CC39DDCF6EF}"/>
              </a:ext>
            </a:extLst>
          </p:cNvPr>
          <p:cNvPicPr>
            <a:picLocks noChangeAspect="1"/>
          </p:cNvPicPr>
          <p:nvPr/>
        </p:nvPicPr>
        <p:blipFill>
          <a:blip r:embed="rId3"/>
          <a:stretch>
            <a:fillRect/>
          </a:stretch>
        </p:blipFill>
        <p:spPr>
          <a:xfrm>
            <a:off x="1331054" y="2436062"/>
            <a:ext cx="10022746" cy="3130464"/>
          </a:xfrm>
          <a:prstGeom prst="rect">
            <a:avLst/>
          </a:prstGeom>
        </p:spPr>
      </p:pic>
    </p:spTree>
    <p:extLst>
      <p:ext uri="{BB962C8B-B14F-4D97-AF65-F5344CB8AC3E}">
        <p14:creationId xmlns:p14="http://schemas.microsoft.com/office/powerpoint/2010/main" val="395673089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63873C-922E-400F-A432-AAE061A87789}"/>
              </a:ext>
            </a:extLst>
          </p:cNvPr>
          <p:cNvSpPr>
            <a:spLocks noGrp="1"/>
          </p:cNvSpPr>
          <p:nvPr>
            <p:ph type="title"/>
          </p:nvPr>
        </p:nvSpPr>
        <p:spPr/>
        <p:txBody>
          <a:bodyPr/>
          <a:lstStyle/>
          <a:p>
            <a:r>
              <a:rPr lang="en-GB" dirty="0"/>
              <a:t>Assessing completeness – GWAS discoveries</a:t>
            </a:r>
          </a:p>
        </p:txBody>
      </p:sp>
      <p:sp>
        <p:nvSpPr>
          <p:cNvPr id="3" name="Content Placeholder 2">
            <a:extLst>
              <a:ext uri="{FF2B5EF4-FFF2-40B4-BE49-F238E27FC236}">
                <a16:creationId xmlns:a16="http://schemas.microsoft.com/office/drawing/2014/main" id="{B1837FFE-C030-4D7A-9A1B-02C48FA3DD47}"/>
              </a:ext>
            </a:extLst>
          </p:cNvPr>
          <p:cNvSpPr>
            <a:spLocks noGrp="1"/>
          </p:cNvSpPr>
          <p:nvPr>
            <p:ph idx="1"/>
          </p:nvPr>
        </p:nvSpPr>
        <p:spPr/>
        <p:txBody>
          <a:bodyPr>
            <a:normAutofit fontScale="62500" lnSpcReduction="20000"/>
          </a:bodyPr>
          <a:lstStyle/>
          <a:p>
            <a:pPr marL="0" indent="0" algn="ctr">
              <a:buNone/>
            </a:pPr>
            <a:r>
              <a:rPr lang="en-GB" i="1" dirty="0"/>
              <a:t>“Our large study offers a unique opportunity to empirically quantify how increasing GWAS sample sizes and ancestry diversity affects discovery of variants, genes and biological pathways”</a:t>
            </a:r>
          </a:p>
          <a:p>
            <a:pPr marL="0" indent="0" algn="ctr">
              <a:buNone/>
            </a:pPr>
            <a:endParaRPr lang="en-GB" i="1" dirty="0"/>
          </a:p>
          <a:p>
            <a:r>
              <a:rPr lang="en-GB" dirty="0"/>
              <a:t>Variant/locus:</a:t>
            </a:r>
          </a:p>
          <a:p>
            <a:pPr lvl="1"/>
            <a:r>
              <a:rPr lang="en-GB" dirty="0"/>
              <a:t>Number of GWS SNPs</a:t>
            </a:r>
          </a:p>
          <a:p>
            <a:pPr lvl="1"/>
            <a:r>
              <a:rPr lang="en-GB" dirty="0"/>
              <a:t>Number of loci</a:t>
            </a:r>
          </a:p>
          <a:p>
            <a:pPr lvl="1"/>
            <a:r>
              <a:rPr lang="en-GB" dirty="0"/>
              <a:t>Prediction accuracy of GWS SNPs (MIXER)</a:t>
            </a:r>
          </a:p>
          <a:p>
            <a:pPr lvl="1"/>
            <a:r>
              <a:rPr lang="en-GB" dirty="0"/>
              <a:t>Proportion of genome covered</a:t>
            </a:r>
          </a:p>
          <a:p>
            <a:r>
              <a:rPr lang="en-GB" dirty="0"/>
              <a:t>Functional annotation</a:t>
            </a:r>
          </a:p>
          <a:p>
            <a:pPr lvl="1"/>
            <a:r>
              <a:rPr lang="en-GB" dirty="0"/>
              <a:t>enrichment statistic from stratified LDSC</a:t>
            </a:r>
          </a:p>
          <a:p>
            <a:r>
              <a:rPr lang="en-GB" dirty="0"/>
              <a:t>Gene-based</a:t>
            </a:r>
          </a:p>
          <a:p>
            <a:pPr lvl="1"/>
            <a:r>
              <a:rPr lang="en-GB" dirty="0"/>
              <a:t>Number of genes prioritised by SMR</a:t>
            </a:r>
          </a:p>
          <a:p>
            <a:pPr lvl="1"/>
            <a:r>
              <a:rPr lang="en-GB" dirty="0"/>
              <a:t>Proximity of variants with OMIM genes</a:t>
            </a:r>
          </a:p>
          <a:p>
            <a:r>
              <a:rPr lang="en-GB" dirty="0"/>
              <a:t>Gene-set </a:t>
            </a:r>
          </a:p>
          <a:p>
            <a:pPr lvl="1"/>
            <a:r>
              <a:rPr lang="en-GB" dirty="0"/>
              <a:t>Enrichment within MAGMA and DEPICT</a:t>
            </a:r>
          </a:p>
          <a:p>
            <a:pPr marL="457200" lvl="1" indent="0">
              <a:buNone/>
            </a:pPr>
            <a:r>
              <a:rPr lang="en-GB" dirty="0"/>
              <a:t>     gene-sets/pathways</a:t>
            </a:r>
          </a:p>
          <a:p>
            <a:pPr lvl="1"/>
            <a:endParaRPr lang="en-GB" dirty="0"/>
          </a:p>
          <a:p>
            <a:endParaRPr lang="en-GB" dirty="0"/>
          </a:p>
          <a:p>
            <a:pPr lvl="1"/>
            <a:endParaRPr lang="en-GB" dirty="0"/>
          </a:p>
        </p:txBody>
      </p:sp>
      <p:pic>
        <p:nvPicPr>
          <p:cNvPr id="5" name="Picture 4">
            <a:extLst>
              <a:ext uri="{FF2B5EF4-FFF2-40B4-BE49-F238E27FC236}">
                <a16:creationId xmlns:a16="http://schemas.microsoft.com/office/drawing/2014/main" id="{2FB957A6-6E34-4216-AD5D-DD89E077EC9B}"/>
              </a:ext>
            </a:extLst>
          </p:cNvPr>
          <p:cNvPicPr>
            <a:picLocks noChangeAspect="1"/>
          </p:cNvPicPr>
          <p:nvPr/>
        </p:nvPicPr>
        <p:blipFill>
          <a:blip r:embed="rId3"/>
          <a:stretch>
            <a:fillRect/>
          </a:stretch>
        </p:blipFill>
        <p:spPr>
          <a:xfrm>
            <a:off x="5628760" y="2827867"/>
            <a:ext cx="6148686" cy="3074343"/>
          </a:xfrm>
          <a:prstGeom prst="rect">
            <a:avLst/>
          </a:prstGeom>
        </p:spPr>
      </p:pic>
    </p:spTree>
    <p:extLst>
      <p:ext uri="{BB962C8B-B14F-4D97-AF65-F5344CB8AC3E}">
        <p14:creationId xmlns:p14="http://schemas.microsoft.com/office/powerpoint/2010/main" val="379565891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22A61F-DE38-4A2D-B10B-833FA49A234A}"/>
              </a:ext>
            </a:extLst>
          </p:cNvPr>
          <p:cNvSpPr>
            <a:spLocks noGrp="1"/>
          </p:cNvSpPr>
          <p:nvPr>
            <p:ph type="title"/>
          </p:nvPr>
        </p:nvSpPr>
        <p:spPr/>
        <p:txBody>
          <a:bodyPr/>
          <a:lstStyle/>
          <a:p>
            <a:r>
              <a:rPr lang="en-GB" dirty="0"/>
              <a:t>Assessing completeness – GWAS discoveries</a:t>
            </a:r>
          </a:p>
        </p:txBody>
      </p:sp>
      <p:sp>
        <p:nvSpPr>
          <p:cNvPr id="3" name="Content Placeholder 2">
            <a:extLst>
              <a:ext uri="{FF2B5EF4-FFF2-40B4-BE49-F238E27FC236}">
                <a16:creationId xmlns:a16="http://schemas.microsoft.com/office/drawing/2014/main" id="{B389EAE5-514C-43A5-B458-4C420E6BF6CB}"/>
              </a:ext>
            </a:extLst>
          </p:cNvPr>
          <p:cNvSpPr>
            <a:spLocks noGrp="1"/>
          </p:cNvSpPr>
          <p:nvPr>
            <p:ph idx="1"/>
          </p:nvPr>
        </p:nvSpPr>
        <p:spPr>
          <a:xfrm>
            <a:off x="838200" y="1825625"/>
            <a:ext cx="5257800" cy="4351338"/>
          </a:xfrm>
        </p:spPr>
        <p:txBody>
          <a:bodyPr>
            <a:normAutofit/>
          </a:bodyPr>
          <a:lstStyle/>
          <a:p>
            <a:endParaRPr lang="en-GB" dirty="0"/>
          </a:p>
          <a:p>
            <a:pPr lvl="1"/>
            <a:endParaRPr lang="en-GB" dirty="0"/>
          </a:p>
        </p:txBody>
      </p:sp>
      <p:pic>
        <p:nvPicPr>
          <p:cNvPr id="7" name="Picture 6">
            <a:extLst>
              <a:ext uri="{FF2B5EF4-FFF2-40B4-BE49-F238E27FC236}">
                <a16:creationId xmlns:a16="http://schemas.microsoft.com/office/drawing/2014/main" id="{71FD431C-9ECF-4891-8511-CE34EEA04933}"/>
              </a:ext>
            </a:extLst>
          </p:cNvPr>
          <p:cNvPicPr>
            <a:picLocks noChangeAspect="1"/>
          </p:cNvPicPr>
          <p:nvPr/>
        </p:nvPicPr>
        <p:blipFill>
          <a:blip r:embed="rId3"/>
          <a:stretch>
            <a:fillRect/>
          </a:stretch>
        </p:blipFill>
        <p:spPr>
          <a:xfrm>
            <a:off x="8065457" y="2199229"/>
            <a:ext cx="3288343" cy="3462023"/>
          </a:xfrm>
          <a:prstGeom prst="rect">
            <a:avLst/>
          </a:prstGeom>
        </p:spPr>
      </p:pic>
      <p:pic>
        <p:nvPicPr>
          <p:cNvPr id="9" name="Picture 8">
            <a:extLst>
              <a:ext uri="{FF2B5EF4-FFF2-40B4-BE49-F238E27FC236}">
                <a16:creationId xmlns:a16="http://schemas.microsoft.com/office/drawing/2014/main" id="{3A0DFA46-1B35-4144-B5D1-81C79F22D5EB}"/>
              </a:ext>
            </a:extLst>
          </p:cNvPr>
          <p:cNvPicPr>
            <a:picLocks noChangeAspect="1"/>
          </p:cNvPicPr>
          <p:nvPr/>
        </p:nvPicPr>
        <p:blipFill>
          <a:blip r:embed="rId4"/>
          <a:stretch>
            <a:fillRect/>
          </a:stretch>
        </p:blipFill>
        <p:spPr>
          <a:xfrm>
            <a:off x="343894" y="2740592"/>
            <a:ext cx="3980952" cy="2454276"/>
          </a:xfrm>
          <a:prstGeom prst="rect">
            <a:avLst/>
          </a:prstGeom>
        </p:spPr>
      </p:pic>
      <p:pic>
        <p:nvPicPr>
          <p:cNvPr id="11" name="Picture 10">
            <a:extLst>
              <a:ext uri="{FF2B5EF4-FFF2-40B4-BE49-F238E27FC236}">
                <a16:creationId xmlns:a16="http://schemas.microsoft.com/office/drawing/2014/main" id="{A495CEDF-7C43-40C7-85AA-1BB794456932}"/>
              </a:ext>
            </a:extLst>
          </p:cNvPr>
          <p:cNvPicPr>
            <a:picLocks noChangeAspect="1"/>
          </p:cNvPicPr>
          <p:nvPr/>
        </p:nvPicPr>
        <p:blipFill>
          <a:blip r:embed="rId5"/>
          <a:stretch>
            <a:fillRect/>
          </a:stretch>
        </p:blipFill>
        <p:spPr>
          <a:xfrm>
            <a:off x="4324846" y="2341336"/>
            <a:ext cx="3368206" cy="3319916"/>
          </a:xfrm>
          <a:prstGeom prst="rect">
            <a:avLst/>
          </a:prstGeom>
        </p:spPr>
      </p:pic>
    </p:spTree>
    <p:extLst>
      <p:ext uri="{BB962C8B-B14F-4D97-AF65-F5344CB8AC3E}">
        <p14:creationId xmlns:p14="http://schemas.microsoft.com/office/powerpoint/2010/main" val="289911605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3A028D-4A0E-4D71-8427-A097BD97BBC4}"/>
              </a:ext>
            </a:extLst>
          </p:cNvPr>
          <p:cNvSpPr>
            <a:spLocks noGrp="1"/>
          </p:cNvSpPr>
          <p:nvPr>
            <p:ph type="title"/>
          </p:nvPr>
        </p:nvSpPr>
        <p:spPr/>
        <p:txBody>
          <a:bodyPr/>
          <a:lstStyle/>
          <a:p>
            <a:r>
              <a:rPr lang="en-GB" dirty="0"/>
              <a:t>Assessing completeness – GWAS discoveries</a:t>
            </a:r>
          </a:p>
        </p:txBody>
      </p:sp>
      <p:sp>
        <p:nvSpPr>
          <p:cNvPr id="3" name="Content Placeholder 2">
            <a:extLst>
              <a:ext uri="{FF2B5EF4-FFF2-40B4-BE49-F238E27FC236}">
                <a16:creationId xmlns:a16="http://schemas.microsoft.com/office/drawing/2014/main" id="{0D85DC98-EE21-48FA-A805-36C01FA2FC01}"/>
              </a:ext>
            </a:extLst>
          </p:cNvPr>
          <p:cNvSpPr>
            <a:spLocks noGrp="1"/>
          </p:cNvSpPr>
          <p:nvPr>
            <p:ph idx="1"/>
          </p:nvPr>
        </p:nvSpPr>
        <p:spPr/>
        <p:txBody>
          <a:bodyPr/>
          <a:lstStyle/>
          <a:p>
            <a:endParaRPr lang="en-GB" dirty="0"/>
          </a:p>
        </p:txBody>
      </p:sp>
      <p:pic>
        <p:nvPicPr>
          <p:cNvPr id="5" name="Picture 4">
            <a:extLst>
              <a:ext uri="{FF2B5EF4-FFF2-40B4-BE49-F238E27FC236}">
                <a16:creationId xmlns:a16="http://schemas.microsoft.com/office/drawing/2014/main" id="{A36094EE-C8E3-462B-905B-C93CCE784782}"/>
              </a:ext>
            </a:extLst>
          </p:cNvPr>
          <p:cNvPicPr>
            <a:picLocks noChangeAspect="1"/>
          </p:cNvPicPr>
          <p:nvPr/>
        </p:nvPicPr>
        <p:blipFill>
          <a:blip r:embed="rId2"/>
          <a:stretch>
            <a:fillRect/>
          </a:stretch>
        </p:blipFill>
        <p:spPr>
          <a:xfrm>
            <a:off x="1172882" y="2577830"/>
            <a:ext cx="9846236" cy="3194302"/>
          </a:xfrm>
          <a:prstGeom prst="rect">
            <a:avLst/>
          </a:prstGeom>
        </p:spPr>
      </p:pic>
    </p:spTree>
    <p:extLst>
      <p:ext uri="{BB962C8B-B14F-4D97-AF65-F5344CB8AC3E}">
        <p14:creationId xmlns:p14="http://schemas.microsoft.com/office/powerpoint/2010/main" val="96609002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0EB4CC-0932-4A22-9E15-8C170C996B7B}"/>
              </a:ext>
            </a:extLst>
          </p:cNvPr>
          <p:cNvSpPr>
            <a:spLocks noGrp="1"/>
          </p:cNvSpPr>
          <p:nvPr>
            <p:ph type="title"/>
          </p:nvPr>
        </p:nvSpPr>
        <p:spPr/>
        <p:txBody>
          <a:bodyPr/>
          <a:lstStyle/>
          <a:p>
            <a:r>
              <a:rPr lang="en-GB" dirty="0"/>
              <a:t>Discussion</a:t>
            </a:r>
          </a:p>
        </p:txBody>
      </p:sp>
      <p:sp>
        <p:nvSpPr>
          <p:cNvPr id="3" name="Content Placeholder 2">
            <a:extLst>
              <a:ext uri="{FF2B5EF4-FFF2-40B4-BE49-F238E27FC236}">
                <a16:creationId xmlns:a16="http://schemas.microsoft.com/office/drawing/2014/main" id="{763F71E7-883B-48F6-932E-24690E7319C7}"/>
              </a:ext>
            </a:extLst>
          </p:cNvPr>
          <p:cNvSpPr>
            <a:spLocks noGrp="1"/>
          </p:cNvSpPr>
          <p:nvPr>
            <p:ph idx="1"/>
          </p:nvPr>
        </p:nvSpPr>
        <p:spPr/>
        <p:txBody>
          <a:bodyPr/>
          <a:lstStyle/>
          <a:p>
            <a:r>
              <a:rPr lang="en-GB" dirty="0"/>
              <a:t>&gt;90% heritability explained across all ancestral groups</a:t>
            </a:r>
          </a:p>
          <a:p>
            <a:pPr lvl="1"/>
            <a:r>
              <a:rPr lang="en-GB" dirty="0"/>
              <a:t>Indicates that most future discoveries will reside within these areas</a:t>
            </a:r>
          </a:p>
          <a:p>
            <a:pPr lvl="1"/>
            <a:endParaRPr lang="en-GB" dirty="0"/>
          </a:p>
          <a:p>
            <a:r>
              <a:rPr lang="en-GB" dirty="0"/>
              <a:t>But cross-ancestral prediction still lags behind </a:t>
            </a:r>
          </a:p>
          <a:p>
            <a:pPr lvl="1"/>
            <a:r>
              <a:rPr lang="en-GB" dirty="0"/>
              <a:t>84% of differences can be explained by LD + MAF differences (Wang et al.)</a:t>
            </a:r>
          </a:p>
          <a:p>
            <a:pPr lvl="1"/>
            <a:r>
              <a:rPr lang="en-GB" dirty="0"/>
              <a:t>Suggest that fine-mapping should significantly improve trans-ancestry performance</a:t>
            </a:r>
          </a:p>
          <a:p>
            <a:pPr lvl="1"/>
            <a:endParaRPr lang="en-GB" dirty="0"/>
          </a:p>
          <a:p>
            <a:r>
              <a:rPr lang="en-GB" dirty="0"/>
              <a:t>Saturation:</a:t>
            </a:r>
          </a:p>
          <a:p>
            <a:pPr lvl="1"/>
            <a:r>
              <a:rPr lang="en-GB" dirty="0"/>
              <a:t>Higher-level discoveries saturates earlier than variant/locus level discoveries</a:t>
            </a:r>
          </a:p>
          <a:p>
            <a:pPr lvl="1"/>
            <a:endParaRPr lang="en-GB" dirty="0"/>
          </a:p>
        </p:txBody>
      </p:sp>
    </p:spTree>
    <p:extLst>
      <p:ext uri="{BB962C8B-B14F-4D97-AF65-F5344CB8AC3E}">
        <p14:creationId xmlns:p14="http://schemas.microsoft.com/office/powerpoint/2010/main" val="26945135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946C2A-732D-489C-A6DE-387586C964DC}"/>
              </a:ext>
            </a:extLst>
          </p:cNvPr>
          <p:cNvSpPr>
            <a:spLocks noGrp="1"/>
          </p:cNvSpPr>
          <p:nvPr>
            <p:ph type="title"/>
          </p:nvPr>
        </p:nvSpPr>
        <p:spPr/>
        <p:txBody>
          <a:bodyPr/>
          <a:lstStyle/>
          <a:p>
            <a:r>
              <a:rPr lang="en-GB" dirty="0"/>
              <a:t>Why height?</a:t>
            </a:r>
          </a:p>
        </p:txBody>
      </p:sp>
      <p:sp>
        <p:nvSpPr>
          <p:cNvPr id="3" name="Content Placeholder 2">
            <a:extLst>
              <a:ext uri="{FF2B5EF4-FFF2-40B4-BE49-F238E27FC236}">
                <a16:creationId xmlns:a16="http://schemas.microsoft.com/office/drawing/2014/main" id="{18B432C8-CF5D-4C1D-B283-78F96A79F8C4}"/>
              </a:ext>
            </a:extLst>
          </p:cNvPr>
          <p:cNvSpPr>
            <a:spLocks noGrp="1"/>
          </p:cNvSpPr>
          <p:nvPr>
            <p:ph idx="1"/>
          </p:nvPr>
        </p:nvSpPr>
        <p:spPr/>
        <p:txBody>
          <a:bodyPr/>
          <a:lstStyle/>
          <a:p>
            <a:r>
              <a:rPr lang="en-GB" dirty="0"/>
              <a:t>Highly heritable</a:t>
            </a:r>
          </a:p>
          <a:p>
            <a:pPr lvl="1"/>
            <a:r>
              <a:rPr lang="en-GB" dirty="0"/>
              <a:t>Twin – 0.8</a:t>
            </a:r>
          </a:p>
          <a:p>
            <a:pPr lvl="1"/>
            <a:r>
              <a:rPr lang="en-GB" dirty="0"/>
              <a:t>H2SNP – 0.4-0.5</a:t>
            </a:r>
          </a:p>
          <a:p>
            <a:r>
              <a:rPr lang="en-GB" dirty="0"/>
              <a:t>Easily measured</a:t>
            </a:r>
          </a:p>
          <a:p>
            <a:pPr marL="0" indent="0">
              <a:buNone/>
            </a:pPr>
            <a:endParaRPr lang="en-GB" dirty="0"/>
          </a:p>
          <a:p>
            <a:pPr marL="0" indent="0">
              <a:buNone/>
            </a:pPr>
            <a:r>
              <a:rPr lang="en-GB" i="1" dirty="0"/>
              <a:t>“These features make height an attractive model trait for assessing the role of common genetic variation in defining the genetic and biological architecture of polygenic human phenotypes”</a:t>
            </a:r>
          </a:p>
        </p:txBody>
      </p:sp>
      <p:pic>
        <p:nvPicPr>
          <p:cNvPr id="2050" name="Picture 2" descr="How much of human height is genetic and how much is due to nutrition? -  Scientific American">
            <a:extLst>
              <a:ext uri="{FF2B5EF4-FFF2-40B4-BE49-F238E27FC236}">
                <a16:creationId xmlns:a16="http://schemas.microsoft.com/office/drawing/2014/main" id="{808F1C35-E3C9-4FC0-8D9B-98CB218FCEC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39827" y="1064049"/>
            <a:ext cx="3888130" cy="25873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5543819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1844B1-6BCC-488B-9A75-53E24CC47D8F}"/>
              </a:ext>
            </a:extLst>
          </p:cNvPr>
          <p:cNvSpPr>
            <a:spLocks noGrp="1"/>
          </p:cNvSpPr>
          <p:nvPr>
            <p:ph type="title"/>
          </p:nvPr>
        </p:nvSpPr>
        <p:spPr/>
        <p:txBody>
          <a:bodyPr/>
          <a:lstStyle/>
          <a:p>
            <a:r>
              <a:rPr lang="en-GB" dirty="0"/>
              <a:t>Limitations	</a:t>
            </a:r>
          </a:p>
        </p:txBody>
      </p:sp>
      <p:sp>
        <p:nvSpPr>
          <p:cNvPr id="3" name="Content Placeholder 2">
            <a:extLst>
              <a:ext uri="{FF2B5EF4-FFF2-40B4-BE49-F238E27FC236}">
                <a16:creationId xmlns:a16="http://schemas.microsoft.com/office/drawing/2014/main" id="{0D783582-4CDD-49EE-9AAE-FAA0DE51C4D1}"/>
              </a:ext>
            </a:extLst>
          </p:cNvPr>
          <p:cNvSpPr>
            <a:spLocks noGrp="1"/>
          </p:cNvSpPr>
          <p:nvPr>
            <p:ph idx="1"/>
          </p:nvPr>
        </p:nvSpPr>
        <p:spPr/>
        <p:txBody>
          <a:bodyPr/>
          <a:lstStyle/>
          <a:p>
            <a:r>
              <a:rPr lang="en-GB" dirty="0"/>
              <a:t>Restricted to Hapmap3</a:t>
            </a:r>
          </a:p>
          <a:p>
            <a:r>
              <a:rPr lang="en-GB" dirty="0"/>
              <a:t>Use EUR reference for COJO analysis </a:t>
            </a:r>
            <a:r>
              <a:rPr lang="en-GB" dirty="0">
                <a:sym typeface="Wingdings" panose="05000000000000000000" pitchFamily="2" charset="2"/>
              </a:rPr>
              <a:t> currently no-tool for this</a:t>
            </a:r>
          </a:p>
          <a:p>
            <a:r>
              <a:rPr lang="en-GB" dirty="0">
                <a:sym typeface="Wingdings" panose="05000000000000000000" pitchFamily="2" charset="2"/>
              </a:rPr>
              <a:t>No replication in non-EUR samples</a:t>
            </a:r>
          </a:p>
          <a:p>
            <a:r>
              <a:rPr lang="en-GB" dirty="0">
                <a:sym typeface="Wingdings" panose="05000000000000000000" pitchFamily="2" charset="2"/>
              </a:rPr>
              <a:t>Bottle neck to identify “effector” genes</a:t>
            </a:r>
          </a:p>
          <a:p>
            <a:endParaRPr lang="en-GB" dirty="0"/>
          </a:p>
        </p:txBody>
      </p:sp>
    </p:spTree>
    <p:extLst>
      <p:ext uri="{BB962C8B-B14F-4D97-AF65-F5344CB8AC3E}">
        <p14:creationId xmlns:p14="http://schemas.microsoft.com/office/powerpoint/2010/main" val="146445613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D30A9C-0415-4501-8095-91713D9E4888}"/>
              </a:ext>
            </a:extLst>
          </p:cNvPr>
          <p:cNvSpPr>
            <a:spLocks noGrp="1"/>
          </p:cNvSpPr>
          <p:nvPr>
            <p:ph type="title"/>
          </p:nvPr>
        </p:nvSpPr>
        <p:spPr/>
        <p:txBody>
          <a:bodyPr/>
          <a:lstStyle/>
          <a:p>
            <a:r>
              <a:rPr lang="en-GB" dirty="0"/>
              <a:t>Lessons	</a:t>
            </a:r>
          </a:p>
        </p:txBody>
      </p:sp>
      <p:sp>
        <p:nvSpPr>
          <p:cNvPr id="3" name="Content Placeholder 2">
            <a:extLst>
              <a:ext uri="{FF2B5EF4-FFF2-40B4-BE49-F238E27FC236}">
                <a16:creationId xmlns:a16="http://schemas.microsoft.com/office/drawing/2014/main" id="{FAA6FFF9-AA6B-4BBA-9512-4A8BBC671821}"/>
              </a:ext>
            </a:extLst>
          </p:cNvPr>
          <p:cNvSpPr>
            <a:spLocks noGrp="1"/>
          </p:cNvSpPr>
          <p:nvPr>
            <p:ph idx="1"/>
          </p:nvPr>
        </p:nvSpPr>
        <p:spPr>
          <a:xfrm>
            <a:off x="838200" y="1825625"/>
            <a:ext cx="5630333" cy="4351338"/>
          </a:xfrm>
        </p:spPr>
        <p:txBody>
          <a:bodyPr>
            <a:normAutofit fontScale="70000" lnSpcReduction="20000"/>
          </a:bodyPr>
          <a:lstStyle/>
          <a:p>
            <a:r>
              <a:rPr lang="en-GB" dirty="0"/>
              <a:t>Can we see how these results compare to MiXeR?</a:t>
            </a:r>
          </a:p>
          <a:p>
            <a:endParaRPr lang="en-GB" dirty="0"/>
          </a:p>
          <a:p>
            <a:r>
              <a:rPr lang="en-GB" dirty="0"/>
              <a:t>If height is captured by 20% of genome, what will the distribution of more polygenic disorders be?</a:t>
            </a:r>
          </a:p>
          <a:p>
            <a:endParaRPr lang="en-GB" dirty="0"/>
          </a:p>
          <a:p>
            <a:r>
              <a:rPr lang="en-GB" dirty="0"/>
              <a:t>Use of COJO to define independent SNPs – increasingly relevant as more loci are discovered</a:t>
            </a:r>
          </a:p>
          <a:p>
            <a:endParaRPr lang="en-GB" dirty="0"/>
          </a:p>
          <a:p>
            <a:r>
              <a:rPr lang="en-GB" dirty="0"/>
              <a:t>Useful replication/validation resource for GSA-MiXeR</a:t>
            </a:r>
          </a:p>
          <a:p>
            <a:endParaRPr lang="en-GB" dirty="0"/>
          </a:p>
          <a:p>
            <a:r>
              <a:rPr lang="en-GB" dirty="0"/>
              <a:t>Multi-ancestry analyses v helpful for future projects</a:t>
            </a:r>
          </a:p>
        </p:txBody>
      </p:sp>
      <p:pic>
        <p:nvPicPr>
          <p:cNvPr id="5" name="Picture 4" descr="Chart, line chart&#10;&#10;Description automatically generated">
            <a:extLst>
              <a:ext uri="{FF2B5EF4-FFF2-40B4-BE49-F238E27FC236}">
                <a16:creationId xmlns:a16="http://schemas.microsoft.com/office/drawing/2014/main" id="{2A7E7CBC-8E88-4C5C-A823-1EDA1B77071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68533" y="2233289"/>
            <a:ext cx="5387605" cy="2836263"/>
          </a:xfrm>
          <a:prstGeom prst="rect">
            <a:avLst/>
          </a:prstGeom>
        </p:spPr>
      </p:pic>
    </p:spTree>
    <p:extLst>
      <p:ext uri="{BB962C8B-B14F-4D97-AF65-F5344CB8AC3E}">
        <p14:creationId xmlns:p14="http://schemas.microsoft.com/office/powerpoint/2010/main" val="19925395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1D6CB0-DC15-4F94-A4DC-A0FE837B49D4}"/>
              </a:ext>
            </a:extLst>
          </p:cNvPr>
          <p:cNvSpPr>
            <a:spLocks noGrp="1"/>
          </p:cNvSpPr>
          <p:nvPr>
            <p:ph type="title"/>
          </p:nvPr>
        </p:nvSpPr>
        <p:spPr/>
        <p:txBody>
          <a:bodyPr/>
          <a:lstStyle/>
          <a:p>
            <a:r>
              <a:rPr lang="en-GB" dirty="0"/>
              <a:t>Background</a:t>
            </a:r>
          </a:p>
        </p:txBody>
      </p:sp>
      <p:sp>
        <p:nvSpPr>
          <p:cNvPr id="3" name="Content Placeholder 2">
            <a:extLst>
              <a:ext uri="{FF2B5EF4-FFF2-40B4-BE49-F238E27FC236}">
                <a16:creationId xmlns:a16="http://schemas.microsoft.com/office/drawing/2014/main" id="{EB11549F-4C5F-4BC8-B55E-AA44E5A5AE89}"/>
              </a:ext>
            </a:extLst>
          </p:cNvPr>
          <p:cNvSpPr>
            <a:spLocks noGrp="1"/>
          </p:cNvSpPr>
          <p:nvPr>
            <p:ph idx="1"/>
          </p:nvPr>
        </p:nvSpPr>
        <p:spPr/>
        <p:txBody>
          <a:bodyPr/>
          <a:lstStyle/>
          <a:p>
            <a:endParaRPr lang="en-GB" dirty="0"/>
          </a:p>
        </p:txBody>
      </p:sp>
      <p:pic>
        <p:nvPicPr>
          <p:cNvPr id="7" name="Picture 6">
            <a:extLst>
              <a:ext uri="{FF2B5EF4-FFF2-40B4-BE49-F238E27FC236}">
                <a16:creationId xmlns:a16="http://schemas.microsoft.com/office/drawing/2014/main" id="{7765C97E-FD3D-4163-8925-86812BA98C04}"/>
              </a:ext>
            </a:extLst>
          </p:cNvPr>
          <p:cNvPicPr>
            <a:picLocks noChangeAspect="1"/>
          </p:cNvPicPr>
          <p:nvPr/>
        </p:nvPicPr>
        <p:blipFill>
          <a:blip r:embed="rId3"/>
          <a:stretch>
            <a:fillRect/>
          </a:stretch>
        </p:blipFill>
        <p:spPr>
          <a:xfrm>
            <a:off x="762102" y="3131262"/>
            <a:ext cx="4889286" cy="1596904"/>
          </a:xfrm>
          <a:prstGeom prst="rect">
            <a:avLst/>
          </a:prstGeom>
        </p:spPr>
      </p:pic>
      <p:pic>
        <p:nvPicPr>
          <p:cNvPr id="9" name="Picture 8">
            <a:extLst>
              <a:ext uri="{FF2B5EF4-FFF2-40B4-BE49-F238E27FC236}">
                <a16:creationId xmlns:a16="http://schemas.microsoft.com/office/drawing/2014/main" id="{1A5A1047-8288-407B-BD70-7EC33CC50DF3}"/>
              </a:ext>
            </a:extLst>
          </p:cNvPr>
          <p:cNvPicPr>
            <a:picLocks noChangeAspect="1"/>
          </p:cNvPicPr>
          <p:nvPr/>
        </p:nvPicPr>
        <p:blipFill>
          <a:blip r:embed="rId4"/>
          <a:stretch>
            <a:fillRect/>
          </a:stretch>
        </p:blipFill>
        <p:spPr>
          <a:xfrm>
            <a:off x="762102" y="2855409"/>
            <a:ext cx="5867983" cy="2148610"/>
          </a:xfrm>
          <a:prstGeom prst="rect">
            <a:avLst/>
          </a:prstGeom>
        </p:spPr>
      </p:pic>
      <p:pic>
        <p:nvPicPr>
          <p:cNvPr id="17" name="Picture 16">
            <a:extLst>
              <a:ext uri="{FF2B5EF4-FFF2-40B4-BE49-F238E27FC236}">
                <a16:creationId xmlns:a16="http://schemas.microsoft.com/office/drawing/2014/main" id="{50457F60-A69A-4187-9F49-9370B02945E2}"/>
              </a:ext>
            </a:extLst>
          </p:cNvPr>
          <p:cNvPicPr>
            <a:picLocks noChangeAspect="1"/>
          </p:cNvPicPr>
          <p:nvPr/>
        </p:nvPicPr>
        <p:blipFill>
          <a:blip r:embed="rId5"/>
          <a:stretch>
            <a:fillRect/>
          </a:stretch>
        </p:blipFill>
        <p:spPr>
          <a:xfrm>
            <a:off x="1151692" y="2765242"/>
            <a:ext cx="4306331" cy="1780092"/>
          </a:xfrm>
          <a:prstGeom prst="rect">
            <a:avLst/>
          </a:prstGeom>
        </p:spPr>
      </p:pic>
      <p:pic>
        <p:nvPicPr>
          <p:cNvPr id="3074" name="Picture 2" descr="Ingen bildebeskrivelse er tilgjengelig.">
            <a:extLst>
              <a:ext uri="{FF2B5EF4-FFF2-40B4-BE49-F238E27FC236}">
                <a16:creationId xmlns:a16="http://schemas.microsoft.com/office/drawing/2014/main" id="{86CEF7A4-F8A8-4084-917C-3892FC3D52D8}"/>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r="52848" b="31935"/>
          <a:stretch/>
        </p:blipFill>
        <p:spPr bwMode="auto">
          <a:xfrm>
            <a:off x="6920637" y="1753628"/>
            <a:ext cx="3094971" cy="3350744"/>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Ingen bildebeskrivelse er tilgjengelig.">
            <a:extLst>
              <a:ext uri="{FF2B5EF4-FFF2-40B4-BE49-F238E27FC236}">
                <a16:creationId xmlns:a16="http://schemas.microsoft.com/office/drawing/2014/main" id="{AA10B7D7-0443-4A7A-A60C-742BD8E01904}"/>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l="51489" t="18701" b="24550"/>
          <a:stretch/>
        </p:blipFill>
        <p:spPr bwMode="auto">
          <a:xfrm>
            <a:off x="7101390" y="1362115"/>
            <a:ext cx="2789796" cy="4351338"/>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Ingen bildebeskrivelse er tilgjengelig.">
            <a:extLst>
              <a:ext uri="{FF2B5EF4-FFF2-40B4-BE49-F238E27FC236}">
                <a16:creationId xmlns:a16="http://schemas.microsoft.com/office/drawing/2014/main" id="{C6EE93B7-6B23-4441-8426-1AA3863C306A}"/>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907924" y="1690688"/>
            <a:ext cx="3067313" cy="4111323"/>
          </a:xfrm>
          <a:prstGeom prst="rect">
            <a:avLst/>
          </a:prstGeom>
          <a:noFill/>
          <a:extLst>
            <a:ext uri="{909E8E84-426E-40DD-AFC4-6F175D3DCCD1}">
              <a14:hiddenFill xmlns:a14="http://schemas.microsoft.com/office/drawing/2010/main">
                <a:solidFill>
                  <a:srgbClr val="FFFFFF"/>
                </a:solidFill>
              </a14:hiddenFill>
            </a:ext>
          </a:extLst>
        </p:spPr>
      </p:pic>
      <p:sp>
        <p:nvSpPr>
          <p:cNvPr id="22" name="TextBox 21">
            <a:extLst>
              <a:ext uri="{FF2B5EF4-FFF2-40B4-BE49-F238E27FC236}">
                <a16:creationId xmlns:a16="http://schemas.microsoft.com/office/drawing/2014/main" id="{E0FFD7C1-327B-4DA8-A656-6CA4556996AD}"/>
              </a:ext>
            </a:extLst>
          </p:cNvPr>
          <p:cNvSpPr txBox="1"/>
          <p:nvPr/>
        </p:nvSpPr>
        <p:spPr>
          <a:xfrm>
            <a:off x="7376305" y="1362115"/>
            <a:ext cx="2130552" cy="369332"/>
          </a:xfrm>
          <a:prstGeom prst="rect">
            <a:avLst/>
          </a:prstGeom>
          <a:noFill/>
        </p:spPr>
        <p:txBody>
          <a:bodyPr wrap="square">
            <a:spAutoFit/>
          </a:bodyPr>
          <a:lstStyle/>
          <a:p>
            <a:r>
              <a:rPr lang="en-GB" dirty="0"/>
              <a:t>2008 – 60K – 54 loci</a:t>
            </a:r>
          </a:p>
        </p:txBody>
      </p:sp>
      <p:sp>
        <p:nvSpPr>
          <p:cNvPr id="23" name="TextBox 22">
            <a:extLst>
              <a:ext uri="{FF2B5EF4-FFF2-40B4-BE49-F238E27FC236}">
                <a16:creationId xmlns:a16="http://schemas.microsoft.com/office/drawing/2014/main" id="{90BFD4AE-6EFB-4205-8052-B169C212762B}"/>
              </a:ext>
            </a:extLst>
          </p:cNvPr>
          <p:cNvSpPr txBox="1"/>
          <p:nvPr/>
        </p:nvSpPr>
        <p:spPr>
          <a:xfrm>
            <a:off x="7374306" y="975978"/>
            <a:ext cx="2516880" cy="369332"/>
          </a:xfrm>
          <a:prstGeom prst="rect">
            <a:avLst/>
          </a:prstGeom>
          <a:noFill/>
        </p:spPr>
        <p:txBody>
          <a:bodyPr wrap="square">
            <a:spAutoFit/>
          </a:bodyPr>
          <a:lstStyle/>
          <a:p>
            <a:r>
              <a:rPr lang="en-GB" dirty="0"/>
              <a:t>2014 – 250K – 423 loci</a:t>
            </a:r>
          </a:p>
        </p:txBody>
      </p:sp>
      <p:sp>
        <p:nvSpPr>
          <p:cNvPr id="24" name="TextBox 23">
            <a:extLst>
              <a:ext uri="{FF2B5EF4-FFF2-40B4-BE49-F238E27FC236}">
                <a16:creationId xmlns:a16="http://schemas.microsoft.com/office/drawing/2014/main" id="{FD3773B0-4ADC-4920-8A9E-5260D48E7E28}"/>
              </a:ext>
            </a:extLst>
          </p:cNvPr>
          <p:cNvSpPr txBox="1"/>
          <p:nvPr/>
        </p:nvSpPr>
        <p:spPr>
          <a:xfrm>
            <a:off x="7237848" y="1228113"/>
            <a:ext cx="2516880" cy="369332"/>
          </a:xfrm>
          <a:prstGeom prst="rect">
            <a:avLst/>
          </a:prstGeom>
          <a:noFill/>
        </p:spPr>
        <p:txBody>
          <a:bodyPr wrap="square">
            <a:spAutoFit/>
          </a:bodyPr>
          <a:lstStyle/>
          <a:p>
            <a:r>
              <a:rPr lang="en-GB" dirty="0"/>
              <a:t>2018 – 700K – 712 loci</a:t>
            </a:r>
          </a:p>
        </p:txBody>
      </p:sp>
    </p:spTree>
    <p:extLst>
      <p:ext uri="{BB962C8B-B14F-4D97-AF65-F5344CB8AC3E}">
        <p14:creationId xmlns:p14="http://schemas.microsoft.com/office/powerpoint/2010/main" val="14316133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3074"/>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22"/>
                                        </p:tgtEl>
                                        <p:attrNameLst>
                                          <p:attrName>style.visibility</p:attrName>
                                        </p:attrNameLst>
                                      </p:cBhvr>
                                      <p:to>
                                        <p:strVal val="hidden"/>
                                      </p:to>
                                    </p:set>
                                  </p:childTnLst>
                                </p:cTn>
                              </p:par>
                              <p:par>
                                <p:cTn id="9" presetID="1" presetClass="exit" presetSubtype="0" fill="hold" nodeType="withEffect">
                                  <p:stCondLst>
                                    <p:cond delay="0"/>
                                  </p:stCondLst>
                                  <p:childTnLst>
                                    <p:set>
                                      <p:cBhvr>
                                        <p:cTn id="10" dur="1" fill="hold">
                                          <p:stCondLst>
                                            <p:cond delay="0"/>
                                          </p:stCondLst>
                                        </p:cTn>
                                        <p:tgtEl>
                                          <p:spTgt spid="17"/>
                                        </p:tgtEl>
                                        <p:attrNameLst>
                                          <p:attrName>style.visibility</p:attrName>
                                        </p:attrNameLst>
                                      </p:cBhvr>
                                      <p:to>
                                        <p:strVal val="hidden"/>
                                      </p:to>
                                    </p:set>
                                  </p:childTnLst>
                                </p:cTn>
                              </p:par>
                            </p:childTnLst>
                          </p:cTn>
                        </p:par>
                        <p:par>
                          <p:cTn id="11" fill="hold">
                            <p:stCondLst>
                              <p:cond delay="0"/>
                            </p:stCondLst>
                            <p:childTnLst>
                              <p:par>
                                <p:cTn id="12" presetID="1" presetClass="entr" presetSubtype="0" fill="hold" grpId="1" nodeType="afterEffect">
                                  <p:stCondLst>
                                    <p:cond delay="0"/>
                                  </p:stCondLst>
                                  <p:childTnLst>
                                    <p:set>
                                      <p:cBhvr>
                                        <p:cTn id="13" dur="1" fill="hold">
                                          <p:stCondLst>
                                            <p:cond delay="0"/>
                                          </p:stCondLst>
                                        </p:cTn>
                                        <p:tgtEl>
                                          <p:spTgt spid="23"/>
                                        </p:tgtEl>
                                        <p:attrNameLst>
                                          <p:attrName>style.visibility</p:attrName>
                                        </p:attrNameLst>
                                      </p:cBhvr>
                                      <p:to>
                                        <p:strVal val="visible"/>
                                      </p:to>
                                    </p:set>
                                  </p:childTnLst>
                                </p:cTn>
                              </p:par>
                              <p:par>
                                <p:cTn id="14" presetID="1" presetClass="entr" presetSubtype="0" fill="hold" nodeType="withEffect">
                                  <p:stCondLst>
                                    <p:cond delay="0"/>
                                  </p:stCondLst>
                                  <p:childTnLst>
                                    <p:set>
                                      <p:cBhvr>
                                        <p:cTn id="15" dur="1" fill="hold">
                                          <p:stCondLst>
                                            <p:cond delay="0"/>
                                          </p:stCondLst>
                                        </p:cTn>
                                        <p:tgtEl>
                                          <p:spTgt spid="7"/>
                                        </p:tgtEl>
                                        <p:attrNameLst>
                                          <p:attrName>style.visibility</p:attrName>
                                        </p:attrNameLst>
                                      </p:cBhvr>
                                      <p:to>
                                        <p:strVal val="visible"/>
                                      </p:to>
                                    </p:set>
                                  </p:childTnLst>
                                </p:cTn>
                              </p:par>
                              <p:par>
                                <p:cTn id="16" presetID="1" presetClass="entr" presetSubtype="0" fill="hold" nodeType="withEffect">
                                  <p:stCondLst>
                                    <p:cond delay="0"/>
                                  </p:stCondLst>
                                  <p:childTnLst>
                                    <p:set>
                                      <p:cBhvr>
                                        <p:cTn id="17" dur="1" fill="hold">
                                          <p:stCondLst>
                                            <p:cond delay="0"/>
                                          </p:stCondLst>
                                        </p:cTn>
                                        <p:tgtEl>
                                          <p:spTgt spid="3076"/>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xit" presetSubtype="0" fill="hold" grpId="0" nodeType="clickEffect">
                                  <p:stCondLst>
                                    <p:cond delay="0"/>
                                  </p:stCondLst>
                                  <p:childTnLst>
                                    <p:set>
                                      <p:cBhvr>
                                        <p:cTn id="21" dur="1" fill="hold">
                                          <p:stCondLst>
                                            <p:cond delay="0"/>
                                          </p:stCondLst>
                                        </p:cTn>
                                        <p:tgtEl>
                                          <p:spTgt spid="23"/>
                                        </p:tgtEl>
                                        <p:attrNameLst>
                                          <p:attrName>style.visibility</p:attrName>
                                        </p:attrNameLst>
                                      </p:cBhvr>
                                      <p:to>
                                        <p:strVal val="hidden"/>
                                      </p:to>
                                    </p:set>
                                  </p:childTnLst>
                                </p:cTn>
                              </p:par>
                              <p:par>
                                <p:cTn id="22" presetID="1" presetClass="exit" presetSubtype="0" fill="hold" nodeType="withEffect">
                                  <p:stCondLst>
                                    <p:cond delay="0"/>
                                  </p:stCondLst>
                                  <p:childTnLst>
                                    <p:set>
                                      <p:cBhvr>
                                        <p:cTn id="23" dur="1" fill="hold">
                                          <p:stCondLst>
                                            <p:cond delay="0"/>
                                          </p:stCondLst>
                                        </p:cTn>
                                        <p:tgtEl>
                                          <p:spTgt spid="7"/>
                                        </p:tgtEl>
                                        <p:attrNameLst>
                                          <p:attrName>style.visibility</p:attrName>
                                        </p:attrNameLst>
                                      </p:cBhvr>
                                      <p:to>
                                        <p:strVal val="hidden"/>
                                      </p:to>
                                    </p:set>
                                  </p:childTnLst>
                                </p:cTn>
                              </p:par>
                              <p:par>
                                <p:cTn id="24" presetID="1" presetClass="exit" presetSubtype="0" fill="hold" nodeType="withEffect">
                                  <p:stCondLst>
                                    <p:cond delay="0"/>
                                  </p:stCondLst>
                                  <p:childTnLst>
                                    <p:set>
                                      <p:cBhvr>
                                        <p:cTn id="25" dur="1" fill="hold">
                                          <p:stCondLst>
                                            <p:cond delay="0"/>
                                          </p:stCondLst>
                                        </p:cTn>
                                        <p:tgtEl>
                                          <p:spTgt spid="3076"/>
                                        </p:tgtEl>
                                        <p:attrNameLst>
                                          <p:attrName>style.visibility</p:attrName>
                                        </p:attrNameLst>
                                      </p:cBhvr>
                                      <p:to>
                                        <p:strVal val="hidden"/>
                                      </p:to>
                                    </p:set>
                                  </p:childTnLst>
                                </p:cTn>
                              </p:par>
                              <p:par>
                                <p:cTn id="26" presetID="1" presetClass="entr" presetSubtype="0" fill="hold" grpId="1" nodeType="withEffect">
                                  <p:stCondLst>
                                    <p:cond delay="0"/>
                                  </p:stCondLst>
                                  <p:childTnLst>
                                    <p:set>
                                      <p:cBhvr>
                                        <p:cTn id="27" dur="1" fill="hold">
                                          <p:stCondLst>
                                            <p:cond delay="0"/>
                                          </p:stCondLst>
                                        </p:cTn>
                                        <p:tgtEl>
                                          <p:spTgt spid="24"/>
                                        </p:tgtEl>
                                        <p:attrNameLst>
                                          <p:attrName>style.visibility</p:attrName>
                                        </p:attrNameLst>
                                      </p:cBhvr>
                                      <p:to>
                                        <p:strVal val="visible"/>
                                      </p:to>
                                    </p:set>
                                  </p:childTnLst>
                                </p:cTn>
                              </p:par>
                              <p:par>
                                <p:cTn id="28" presetID="1" presetClass="entr" presetSubtype="0" fill="hold" nodeType="withEffect">
                                  <p:stCondLst>
                                    <p:cond delay="0"/>
                                  </p:stCondLst>
                                  <p:childTnLst>
                                    <p:set>
                                      <p:cBhvr>
                                        <p:cTn id="29" dur="1" fill="hold">
                                          <p:stCondLst>
                                            <p:cond delay="0"/>
                                          </p:stCondLst>
                                        </p:cTn>
                                        <p:tgtEl>
                                          <p:spTgt spid="9"/>
                                        </p:tgtEl>
                                        <p:attrNameLst>
                                          <p:attrName>style.visibility</p:attrName>
                                        </p:attrNameLst>
                                      </p:cBhvr>
                                      <p:to>
                                        <p:strVal val="visible"/>
                                      </p:to>
                                    </p:set>
                                  </p:childTnLst>
                                </p:cTn>
                              </p:par>
                              <p:par>
                                <p:cTn id="30" presetID="1" presetClass="entr" presetSubtype="0" fill="hold" nodeType="withEffect">
                                  <p:stCondLst>
                                    <p:cond delay="0"/>
                                  </p:stCondLst>
                                  <p:childTnLst>
                                    <p:set>
                                      <p:cBhvr>
                                        <p:cTn id="31" dur="1" fill="hold">
                                          <p:stCondLst>
                                            <p:cond delay="0"/>
                                          </p:stCondLst>
                                        </p:cTn>
                                        <p:tgtEl>
                                          <p:spTgt spid="307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3" grpId="1"/>
      <p:bldP spid="24"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491271-5B1C-4BD4-BB34-6AEEED46C2C8}"/>
              </a:ext>
            </a:extLst>
          </p:cNvPr>
          <p:cNvSpPr>
            <a:spLocks noGrp="1"/>
          </p:cNvSpPr>
          <p:nvPr>
            <p:ph type="title"/>
          </p:nvPr>
        </p:nvSpPr>
        <p:spPr/>
        <p:txBody>
          <a:bodyPr/>
          <a:lstStyle/>
          <a:p>
            <a:r>
              <a:rPr lang="en-GB" dirty="0"/>
              <a:t>What does “completeness” or “saturation” mean?</a:t>
            </a:r>
          </a:p>
        </p:txBody>
      </p:sp>
      <p:sp>
        <p:nvSpPr>
          <p:cNvPr id="3" name="Content Placeholder 2">
            <a:extLst>
              <a:ext uri="{FF2B5EF4-FFF2-40B4-BE49-F238E27FC236}">
                <a16:creationId xmlns:a16="http://schemas.microsoft.com/office/drawing/2014/main" id="{821D501B-8AB2-45A0-AB75-63D46F3B2913}"/>
              </a:ext>
            </a:extLst>
          </p:cNvPr>
          <p:cNvSpPr>
            <a:spLocks noGrp="1"/>
          </p:cNvSpPr>
          <p:nvPr>
            <p:ph idx="1"/>
          </p:nvPr>
        </p:nvSpPr>
        <p:spPr/>
        <p:txBody>
          <a:bodyPr/>
          <a:lstStyle/>
          <a:p>
            <a:r>
              <a:rPr lang="en-GB" dirty="0"/>
              <a:t>Prediction accuracy vs </a:t>
            </a:r>
            <a:r>
              <a:rPr lang="en-GB" dirty="0" err="1"/>
              <a:t>snp</a:t>
            </a:r>
            <a:r>
              <a:rPr lang="en-GB" dirty="0"/>
              <a:t> heritability?</a:t>
            </a:r>
          </a:p>
          <a:p>
            <a:r>
              <a:rPr lang="en-GB" dirty="0"/>
              <a:t>GWS which account for </a:t>
            </a:r>
            <a:r>
              <a:rPr lang="en-GB" dirty="0" err="1"/>
              <a:t>snp</a:t>
            </a:r>
            <a:r>
              <a:rPr lang="en-GB" dirty="0"/>
              <a:t> heritability</a:t>
            </a:r>
          </a:p>
          <a:p>
            <a:r>
              <a:rPr lang="en-GB" dirty="0"/>
              <a:t>Gain additional information re prioritised genes and </a:t>
            </a:r>
            <a:r>
              <a:rPr lang="en-GB" dirty="0" err="1"/>
              <a:t>genesets</a:t>
            </a:r>
            <a:r>
              <a:rPr lang="en-GB" dirty="0"/>
              <a:t>?</a:t>
            </a:r>
          </a:p>
          <a:p>
            <a:r>
              <a:rPr lang="en-GB" dirty="0"/>
              <a:t>How does it relate to multiple ancestries?</a:t>
            </a:r>
          </a:p>
          <a:p>
            <a:pPr marL="0" indent="0">
              <a:buNone/>
            </a:pPr>
            <a:endParaRPr lang="en-GB" dirty="0"/>
          </a:p>
          <a:p>
            <a:pPr marL="0" indent="0">
              <a:buNone/>
            </a:pPr>
            <a:r>
              <a:rPr lang="en-GB" dirty="0"/>
              <a:t>OR</a:t>
            </a:r>
          </a:p>
          <a:p>
            <a:pPr marL="0" indent="0">
              <a:buNone/>
            </a:pPr>
            <a:endParaRPr lang="en-GB" dirty="0"/>
          </a:p>
          <a:p>
            <a:r>
              <a:rPr lang="en-GB" dirty="0"/>
              <a:t>Will we just find associations with every region and every gene?</a:t>
            </a:r>
          </a:p>
        </p:txBody>
      </p:sp>
    </p:spTree>
    <p:extLst>
      <p:ext uri="{BB962C8B-B14F-4D97-AF65-F5344CB8AC3E}">
        <p14:creationId xmlns:p14="http://schemas.microsoft.com/office/powerpoint/2010/main" val="36955852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59C3CB-EC07-436B-8A84-9FA550BDB2AA}"/>
              </a:ext>
            </a:extLst>
          </p:cNvPr>
          <p:cNvSpPr>
            <a:spLocks noGrp="1"/>
          </p:cNvSpPr>
          <p:nvPr>
            <p:ph type="title"/>
          </p:nvPr>
        </p:nvSpPr>
        <p:spPr/>
        <p:txBody>
          <a:bodyPr/>
          <a:lstStyle/>
          <a:p>
            <a:endParaRPr lang="en-GB"/>
          </a:p>
        </p:txBody>
      </p:sp>
      <p:sp>
        <p:nvSpPr>
          <p:cNvPr id="3" name="Content Placeholder 2">
            <a:extLst>
              <a:ext uri="{FF2B5EF4-FFF2-40B4-BE49-F238E27FC236}">
                <a16:creationId xmlns:a16="http://schemas.microsoft.com/office/drawing/2014/main" id="{C56E9912-9F32-4A34-9D1C-340F9CF5113C}"/>
              </a:ext>
            </a:extLst>
          </p:cNvPr>
          <p:cNvSpPr>
            <a:spLocks noGrp="1"/>
          </p:cNvSpPr>
          <p:nvPr>
            <p:ph idx="1"/>
          </p:nvPr>
        </p:nvSpPr>
        <p:spPr/>
        <p:txBody>
          <a:bodyPr/>
          <a:lstStyle/>
          <a:p>
            <a:endParaRPr lang="en-GB" dirty="0"/>
          </a:p>
        </p:txBody>
      </p:sp>
      <p:pic>
        <p:nvPicPr>
          <p:cNvPr id="5" name="Picture 4">
            <a:extLst>
              <a:ext uri="{FF2B5EF4-FFF2-40B4-BE49-F238E27FC236}">
                <a16:creationId xmlns:a16="http://schemas.microsoft.com/office/drawing/2014/main" id="{514BECC4-132F-490F-9B33-6CC8C83F6701}"/>
              </a:ext>
            </a:extLst>
          </p:cNvPr>
          <p:cNvPicPr>
            <a:picLocks noChangeAspect="1"/>
          </p:cNvPicPr>
          <p:nvPr/>
        </p:nvPicPr>
        <p:blipFill>
          <a:blip r:embed="rId3"/>
          <a:stretch>
            <a:fillRect/>
          </a:stretch>
        </p:blipFill>
        <p:spPr>
          <a:xfrm>
            <a:off x="2584721" y="214281"/>
            <a:ext cx="7022559" cy="6429437"/>
          </a:xfrm>
          <a:prstGeom prst="rect">
            <a:avLst/>
          </a:prstGeom>
        </p:spPr>
      </p:pic>
    </p:spTree>
    <p:extLst>
      <p:ext uri="{BB962C8B-B14F-4D97-AF65-F5344CB8AC3E}">
        <p14:creationId xmlns:p14="http://schemas.microsoft.com/office/powerpoint/2010/main" val="37281113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65297E-D8C1-4AF3-AD0A-724E3D746FC9}"/>
              </a:ext>
            </a:extLst>
          </p:cNvPr>
          <p:cNvSpPr>
            <a:spLocks noGrp="1"/>
          </p:cNvSpPr>
          <p:nvPr>
            <p:ph type="title"/>
          </p:nvPr>
        </p:nvSpPr>
        <p:spPr/>
        <p:txBody>
          <a:bodyPr/>
          <a:lstStyle/>
          <a:p>
            <a:r>
              <a:rPr lang="en-GB" dirty="0"/>
              <a:t>Multi-ancestry GWAS meta-analysis</a:t>
            </a:r>
          </a:p>
        </p:txBody>
      </p:sp>
      <p:sp>
        <p:nvSpPr>
          <p:cNvPr id="3" name="Content Placeholder 2">
            <a:extLst>
              <a:ext uri="{FF2B5EF4-FFF2-40B4-BE49-F238E27FC236}">
                <a16:creationId xmlns:a16="http://schemas.microsoft.com/office/drawing/2014/main" id="{12B96ECF-86FF-432F-9A19-063C29FB83C0}"/>
              </a:ext>
            </a:extLst>
          </p:cNvPr>
          <p:cNvSpPr>
            <a:spLocks noGrp="1"/>
          </p:cNvSpPr>
          <p:nvPr>
            <p:ph idx="1"/>
          </p:nvPr>
        </p:nvSpPr>
        <p:spPr>
          <a:xfrm>
            <a:off x="838199" y="1825625"/>
            <a:ext cx="6365391" cy="4351338"/>
          </a:xfrm>
        </p:spPr>
        <p:txBody>
          <a:bodyPr>
            <a:normAutofit fontScale="92500" lnSpcReduction="20000"/>
          </a:bodyPr>
          <a:lstStyle/>
          <a:p>
            <a:r>
              <a:rPr lang="en-GB" dirty="0"/>
              <a:t>N=5,380,080 from 281 studies</a:t>
            </a:r>
          </a:p>
          <a:p>
            <a:endParaRPr lang="en-GB" dirty="0"/>
          </a:p>
          <a:p>
            <a:r>
              <a:rPr lang="en-GB" dirty="0"/>
              <a:t>1.4M autosomal SNPs from HapMap 3</a:t>
            </a:r>
          </a:p>
          <a:p>
            <a:endParaRPr lang="en-GB" dirty="0"/>
          </a:p>
          <a:p>
            <a:r>
              <a:rPr lang="en-GB" dirty="0"/>
              <a:t>MAF 1%</a:t>
            </a:r>
          </a:p>
          <a:p>
            <a:endParaRPr lang="en-GB" dirty="0"/>
          </a:p>
          <a:p>
            <a:r>
              <a:rPr lang="en-GB" dirty="0"/>
              <a:t>Ancestry-specific meta-analysis first</a:t>
            </a:r>
          </a:p>
          <a:p>
            <a:endParaRPr lang="en-GB" dirty="0"/>
          </a:p>
          <a:p>
            <a:r>
              <a:rPr lang="en-GB" dirty="0"/>
              <a:t>Approximate conditional and joint multiple-SNP (COJO) analyses to identify quasi-independent associations</a:t>
            </a:r>
          </a:p>
          <a:p>
            <a:endParaRPr lang="en-GB" dirty="0"/>
          </a:p>
        </p:txBody>
      </p:sp>
      <p:pic>
        <p:nvPicPr>
          <p:cNvPr id="5" name="Picture 4">
            <a:extLst>
              <a:ext uri="{FF2B5EF4-FFF2-40B4-BE49-F238E27FC236}">
                <a16:creationId xmlns:a16="http://schemas.microsoft.com/office/drawing/2014/main" id="{80E9F0C9-E299-4DFD-936D-BA6C428B869B}"/>
              </a:ext>
            </a:extLst>
          </p:cNvPr>
          <p:cNvPicPr>
            <a:picLocks noChangeAspect="1"/>
          </p:cNvPicPr>
          <p:nvPr/>
        </p:nvPicPr>
        <p:blipFill>
          <a:blip r:embed="rId2"/>
          <a:stretch>
            <a:fillRect/>
          </a:stretch>
        </p:blipFill>
        <p:spPr>
          <a:xfrm>
            <a:off x="7203591" y="1963215"/>
            <a:ext cx="4497931" cy="3787345"/>
          </a:xfrm>
          <a:prstGeom prst="rect">
            <a:avLst/>
          </a:prstGeom>
        </p:spPr>
      </p:pic>
    </p:spTree>
    <p:extLst>
      <p:ext uri="{BB962C8B-B14F-4D97-AF65-F5344CB8AC3E}">
        <p14:creationId xmlns:p14="http://schemas.microsoft.com/office/powerpoint/2010/main" val="24272081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98A06B-AB19-4679-91BF-5723C1469B27}"/>
              </a:ext>
            </a:extLst>
          </p:cNvPr>
          <p:cNvSpPr>
            <a:spLocks noGrp="1"/>
          </p:cNvSpPr>
          <p:nvPr>
            <p:ph type="title"/>
          </p:nvPr>
        </p:nvSpPr>
        <p:spPr/>
        <p:txBody>
          <a:bodyPr/>
          <a:lstStyle/>
          <a:p>
            <a:r>
              <a:rPr lang="en-GB" dirty="0"/>
              <a:t>Approximate COJO </a:t>
            </a:r>
            <a:r>
              <a:rPr lang="en-GB" dirty="0" err="1"/>
              <a:t>analsysis</a:t>
            </a:r>
            <a:endParaRPr lang="en-GB" dirty="0"/>
          </a:p>
        </p:txBody>
      </p:sp>
      <p:sp>
        <p:nvSpPr>
          <p:cNvPr id="3" name="Content Placeholder 2">
            <a:extLst>
              <a:ext uri="{FF2B5EF4-FFF2-40B4-BE49-F238E27FC236}">
                <a16:creationId xmlns:a16="http://schemas.microsoft.com/office/drawing/2014/main" id="{9C7AFF34-F201-4EE1-86EA-8B985FE66481}"/>
              </a:ext>
            </a:extLst>
          </p:cNvPr>
          <p:cNvSpPr>
            <a:spLocks noGrp="1"/>
          </p:cNvSpPr>
          <p:nvPr>
            <p:ph idx="1"/>
          </p:nvPr>
        </p:nvSpPr>
        <p:spPr>
          <a:xfrm>
            <a:off x="838200" y="1825625"/>
            <a:ext cx="5460241" cy="4351338"/>
          </a:xfrm>
        </p:spPr>
        <p:txBody>
          <a:bodyPr>
            <a:normAutofit/>
          </a:bodyPr>
          <a:lstStyle/>
          <a:p>
            <a:r>
              <a:rPr lang="en-GB" dirty="0"/>
              <a:t>Standard approach:</a:t>
            </a:r>
          </a:p>
          <a:p>
            <a:pPr lvl="1"/>
            <a:r>
              <a:rPr lang="en-GB" dirty="0"/>
              <a:t>Identify GWS </a:t>
            </a:r>
            <a:r>
              <a:rPr lang="en-GB" dirty="0" err="1"/>
              <a:t>snps</a:t>
            </a:r>
            <a:endParaRPr lang="en-GB" dirty="0"/>
          </a:p>
          <a:p>
            <a:pPr lvl="1"/>
            <a:r>
              <a:rPr lang="en-GB" dirty="0"/>
              <a:t>Clump according to LD</a:t>
            </a:r>
          </a:p>
          <a:p>
            <a:pPr lvl="1"/>
            <a:r>
              <a:rPr lang="en-GB" dirty="0"/>
              <a:t>Lead SNP, independent sig SNPs and loci</a:t>
            </a:r>
          </a:p>
          <a:p>
            <a:endParaRPr lang="en-GB" dirty="0"/>
          </a:p>
          <a:p>
            <a:r>
              <a:rPr lang="en-GB" dirty="0"/>
              <a:t>COJO:</a:t>
            </a:r>
          </a:p>
          <a:p>
            <a:pPr lvl="1"/>
            <a:r>
              <a:rPr lang="en-GB" dirty="0"/>
              <a:t>All GWS SNPs - &lt;5x10-8</a:t>
            </a:r>
          </a:p>
          <a:p>
            <a:pPr lvl="1"/>
            <a:r>
              <a:rPr lang="en-GB" dirty="0"/>
              <a:t>Step-wise multiple regression conditioning on most significant SNP</a:t>
            </a:r>
          </a:p>
        </p:txBody>
      </p:sp>
      <p:pic>
        <p:nvPicPr>
          <p:cNvPr id="1026" name="Picture 2" descr="PDF] LocusZoom: regional visualization of genome-wide association scan  results | Semantic Scholar">
            <a:extLst>
              <a:ext uri="{FF2B5EF4-FFF2-40B4-BE49-F238E27FC236}">
                <a16:creationId xmlns:a16="http://schemas.microsoft.com/office/drawing/2014/main" id="{360C8625-F76A-43D3-88F2-53020B93AC8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98441" y="1994958"/>
            <a:ext cx="5712874" cy="36099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584971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7C059C-2B26-425E-B57B-3F2A66F15B90}"/>
              </a:ext>
            </a:extLst>
          </p:cNvPr>
          <p:cNvSpPr>
            <a:spLocks noGrp="1"/>
          </p:cNvSpPr>
          <p:nvPr>
            <p:ph type="title"/>
          </p:nvPr>
        </p:nvSpPr>
        <p:spPr/>
        <p:txBody>
          <a:bodyPr/>
          <a:lstStyle/>
          <a:p>
            <a:endParaRPr lang="en-GB"/>
          </a:p>
        </p:txBody>
      </p:sp>
      <p:sp>
        <p:nvSpPr>
          <p:cNvPr id="3" name="Content Placeholder 2">
            <a:extLst>
              <a:ext uri="{FF2B5EF4-FFF2-40B4-BE49-F238E27FC236}">
                <a16:creationId xmlns:a16="http://schemas.microsoft.com/office/drawing/2014/main" id="{0111AB02-AA05-480E-92A1-269EB81F752D}"/>
              </a:ext>
            </a:extLst>
          </p:cNvPr>
          <p:cNvSpPr>
            <a:spLocks noGrp="1"/>
          </p:cNvSpPr>
          <p:nvPr>
            <p:ph idx="1"/>
          </p:nvPr>
        </p:nvSpPr>
        <p:spPr/>
        <p:txBody>
          <a:bodyPr/>
          <a:lstStyle/>
          <a:p>
            <a:endParaRPr lang="en-GB" dirty="0"/>
          </a:p>
        </p:txBody>
      </p:sp>
      <p:pic>
        <p:nvPicPr>
          <p:cNvPr id="5" name="Picture 4">
            <a:extLst>
              <a:ext uri="{FF2B5EF4-FFF2-40B4-BE49-F238E27FC236}">
                <a16:creationId xmlns:a16="http://schemas.microsoft.com/office/drawing/2014/main" id="{3EDC454C-2D91-4783-B562-639687D5135A}"/>
              </a:ext>
            </a:extLst>
          </p:cNvPr>
          <p:cNvPicPr>
            <a:picLocks noChangeAspect="1"/>
          </p:cNvPicPr>
          <p:nvPr/>
        </p:nvPicPr>
        <p:blipFill rotWithShape="1">
          <a:blip r:embed="rId2"/>
          <a:srcRect b="13063"/>
          <a:stretch/>
        </p:blipFill>
        <p:spPr>
          <a:xfrm>
            <a:off x="1562583" y="1027906"/>
            <a:ext cx="9066833" cy="4563526"/>
          </a:xfrm>
          <a:prstGeom prst="rect">
            <a:avLst/>
          </a:prstGeom>
        </p:spPr>
      </p:pic>
    </p:spTree>
    <p:extLst>
      <p:ext uri="{BB962C8B-B14F-4D97-AF65-F5344CB8AC3E}">
        <p14:creationId xmlns:p14="http://schemas.microsoft.com/office/powerpoint/2010/main" val="3477378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49E325-99E1-4A36-870A-A1943BF34B6C}"/>
              </a:ext>
            </a:extLst>
          </p:cNvPr>
          <p:cNvSpPr>
            <a:spLocks noGrp="1"/>
          </p:cNvSpPr>
          <p:nvPr>
            <p:ph type="title"/>
          </p:nvPr>
        </p:nvSpPr>
        <p:spPr/>
        <p:txBody>
          <a:bodyPr/>
          <a:lstStyle/>
          <a:p>
            <a:r>
              <a:rPr lang="en-GB" dirty="0"/>
              <a:t>Trans-ancestry analysis</a:t>
            </a:r>
          </a:p>
        </p:txBody>
      </p:sp>
      <p:sp>
        <p:nvSpPr>
          <p:cNvPr id="3" name="Content Placeholder 2">
            <a:extLst>
              <a:ext uri="{FF2B5EF4-FFF2-40B4-BE49-F238E27FC236}">
                <a16:creationId xmlns:a16="http://schemas.microsoft.com/office/drawing/2014/main" id="{9B29FF79-0E43-46F0-96F7-E6FF29C92B83}"/>
              </a:ext>
            </a:extLst>
          </p:cNvPr>
          <p:cNvSpPr>
            <a:spLocks noGrp="1"/>
          </p:cNvSpPr>
          <p:nvPr>
            <p:ph idx="1"/>
          </p:nvPr>
        </p:nvSpPr>
        <p:spPr>
          <a:xfrm>
            <a:off x="838200" y="1825625"/>
            <a:ext cx="6070600" cy="4351338"/>
          </a:xfrm>
        </p:spPr>
        <p:txBody>
          <a:bodyPr>
            <a:normAutofit/>
          </a:bodyPr>
          <a:lstStyle/>
          <a:p>
            <a:r>
              <a:rPr lang="en-GB" dirty="0"/>
              <a:t>Co-localisation – compared non-EUR GWS SNPs with EUR GWS SNPs</a:t>
            </a:r>
          </a:p>
          <a:p>
            <a:endParaRPr lang="en-GB" dirty="0"/>
          </a:p>
          <a:p>
            <a:r>
              <a:rPr lang="en-GB" dirty="0"/>
              <a:t>Cross-ancestry correlation of allele substitution effects</a:t>
            </a:r>
          </a:p>
          <a:p>
            <a:endParaRPr lang="en-GB" dirty="0"/>
          </a:p>
          <a:p>
            <a:r>
              <a:rPr lang="en-GB" dirty="0"/>
              <a:t>Specific GWS variants across ancestries</a:t>
            </a:r>
          </a:p>
        </p:txBody>
      </p:sp>
      <p:pic>
        <p:nvPicPr>
          <p:cNvPr id="7" name="Picture 6">
            <a:extLst>
              <a:ext uri="{FF2B5EF4-FFF2-40B4-BE49-F238E27FC236}">
                <a16:creationId xmlns:a16="http://schemas.microsoft.com/office/drawing/2014/main" id="{57C99D40-9190-406E-9B9F-8981E13F573D}"/>
              </a:ext>
            </a:extLst>
          </p:cNvPr>
          <p:cNvPicPr>
            <a:picLocks noChangeAspect="1"/>
          </p:cNvPicPr>
          <p:nvPr/>
        </p:nvPicPr>
        <p:blipFill>
          <a:blip r:embed="rId3"/>
          <a:stretch>
            <a:fillRect/>
          </a:stretch>
        </p:blipFill>
        <p:spPr>
          <a:xfrm>
            <a:off x="6908800" y="1258585"/>
            <a:ext cx="4762500" cy="4810125"/>
          </a:xfrm>
          <a:prstGeom prst="rect">
            <a:avLst/>
          </a:prstGeom>
        </p:spPr>
      </p:pic>
    </p:spTree>
    <p:extLst>
      <p:ext uri="{BB962C8B-B14F-4D97-AF65-F5344CB8AC3E}">
        <p14:creationId xmlns:p14="http://schemas.microsoft.com/office/powerpoint/2010/main" val="51617768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351</TotalTime>
  <Words>955</Words>
  <Application>Microsoft Office PowerPoint</Application>
  <PresentationFormat>Widescreen</PresentationFormat>
  <Paragraphs>158</Paragraphs>
  <Slides>21</Slides>
  <Notes>9</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21</vt:i4>
      </vt:variant>
    </vt:vector>
  </HeadingPairs>
  <TitlesOfParts>
    <vt:vector size="26" baseType="lpstr">
      <vt:lpstr>Arial</vt:lpstr>
      <vt:lpstr>Calibri</vt:lpstr>
      <vt:lpstr>Calibri Light</vt:lpstr>
      <vt:lpstr>Wingdings</vt:lpstr>
      <vt:lpstr>Office Theme</vt:lpstr>
      <vt:lpstr>PowerPoint Presentation</vt:lpstr>
      <vt:lpstr>Why height?</vt:lpstr>
      <vt:lpstr>Background</vt:lpstr>
      <vt:lpstr>What does “completeness” or “saturation” mean?</vt:lpstr>
      <vt:lpstr>PowerPoint Presentation</vt:lpstr>
      <vt:lpstr>Multi-ancestry GWAS meta-analysis</vt:lpstr>
      <vt:lpstr>Approximate COJO analsysis</vt:lpstr>
      <vt:lpstr>PowerPoint Presentation</vt:lpstr>
      <vt:lpstr>Trans-ancestry analysis</vt:lpstr>
      <vt:lpstr>Fixed effect cross-ancestry meta-analysis</vt:lpstr>
      <vt:lpstr>Replication</vt:lpstr>
      <vt:lpstr>Genomic distribution of GWS SNPs</vt:lpstr>
      <vt:lpstr>“Brisbane plot”</vt:lpstr>
      <vt:lpstr>Assessing completeness – variance explained by GWS</vt:lpstr>
      <vt:lpstr>Assessing completeness – out of sample prediction</vt:lpstr>
      <vt:lpstr>Assessing completeness – GWAS discoveries</vt:lpstr>
      <vt:lpstr>Assessing completeness – GWAS discoveries</vt:lpstr>
      <vt:lpstr>Assessing completeness – GWAS discoveries</vt:lpstr>
      <vt:lpstr>Discussion</vt:lpstr>
      <vt:lpstr>Limitations </vt:lpstr>
      <vt:lpstr>Lessons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Hindley, Guy</dc:creator>
  <cp:lastModifiedBy>Hindley, Guy</cp:lastModifiedBy>
  <cp:revision>23</cp:revision>
  <dcterms:created xsi:type="dcterms:W3CDTF">2022-02-18T07:09:25Z</dcterms:created>
  <dcterms:modified xsi:type="dcterms:W3CDTF">2022-02-18T13:01:20Z</dcterms:modified>
</cp:coreProperties>
</file>