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be829fcf48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be829fcf48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be829fcf48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be829fcf48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be829fcf4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be829fcf4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be829fcf48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be829fcf48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be829fcf48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be829fcf48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be829fcf48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be829fcf48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be829fcf48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be829fcf48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be829fcf48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be829fcf48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be829fcf48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be829fcf48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be829fcf48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be829fcf48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Relationship Id="rId4" Type="http://schemas.openxmlformats.org/officeDocument/2006/relationships/image" Target="../media/image5.png"/><Relationship Id="rId5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7.png"/><Relationship Id="rId6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MiXeR and pleioFDR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Discussion</a:t>
            </a:r>
            <a:endParaRPr/>
          </a:p>
        </p:txBody>
      </p:sp>
      <p:sp>
        <p:nvSpPr>
          <p:cNvPr id="125" name="Google Shape;125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chemeClr val="accent2"/>
                </a:solidFill>
                <a:highlight>
                  <a:srgbClr val="FFFFFF"/>
                </a:highlight>
              </a:rPr>
              <a:t>&gt;Is it correct to say that “Causal variants are defined as significantly associated variants that are independent from neighboring SNPs, with LD r2 cutoff 0.05.”?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&gt;</a:t>
            </a:r>
            <a:r>
              <a:rPr lang="en" sz="1150">
                <a:solidFill>
                  <a:schemeClr val="accent2"/>
                </a:solidFill>
                <a:highlight>
                  <a:srgbClr val="FFFFFF"/>
                </a:highlight>
              </a:rPr>
              <a:t>The MiXeR model estimates polygenic overlap as the level of "pure" genetic effects, not induced by the LD structure. The </a:t>
            </a:r>
            <a:r>
              <a:rPr lang="en" sz="1150">
                <a:solidFill>
                  <a:schemeClr val="accent2"/>
                </a:solidFill>
                <a:highlight>
                  <a:srgbClr val="FFFFFF"/>
                </a:highlight>
              </a:rPr>
              <a:t>a</a:t>
            </a:r>
            <a:r>
              <a:rPr lang="en" sz="1150">
                <a:solidFill>
                  <a:schemeClr val="accent2"/>
                </a:solidFill>
                <a:highlight>
                  <a:srgbClr val="FFFFFF"/>
                </a:highlight>
              </a:rPr>
              <a:t>ctual number of causal variants is, potentially, even higher, as our model tends to clump together variants if they are in high LD with each other”.</a:t>
            </a:r>
            <a:endParaRPr sz="1150">
              <a:solidFill>
                <a:schemeClr val="accent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150">
                <a:solidFill>
                  <a:schemeClr val="accent2"/>
                </a:solidFill>
                <a:highlight>
                  <a:srgbClr val="FFFFFF"/>
                </a:highlight>
              </a:rPr>
              <a:t>&gt;Variants in high LD are also an issue in the cond/conjFDR framework and may bias estimates. Are MiXeR estimates less subject to LD biases compared to cond/conjFDR findings? In other words: Is MiXeR better at accounting for or fitting data to LD structure or can we not claim this?</a:t>
            </a:r>
            <a:endParaRPr sz="1150">
              <a:solidFill>
                <a:schemeClr val="accent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150">
              <a:solidFill>
                <a:schemeClr val="accent2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Limitations</a:t>
            </a:r>
            <a:endParaRPr/>
          </a:p>
        </p:txBody>
      </p:sp>
      <p:sp>
        <p:nvSpPr>
          <p:cNvPr id="131" name="Google Shape;131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pleioFDR require non-overlapping GWAS samples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pleioFDR discover only statistical associations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MiXeR require very large sample size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MiXeR analysis focuses on common variants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MiXeR model has certain assumptions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Does not model annotations and genesets 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Does not model MAF- and LD-dependent  architectures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Does not differentiate SNPs that are in high LD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 to discuss: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“Causal mixture model” - what do we mean by “causal” 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What is the difference between pleioFDR and MiXeR methods?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conjFDR discover SNPs </a:t>
            </a:r>
            <a:r>
              <a:rPr b="1" lang="en"/>
              <a:t>jointly associated</a:t>
            </a:r>
            <a:r>
              <a:rPr lang="en"/>
              <a:t> with both traits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How does the MiXeR model work?</a:t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What is “max likelihood”?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What are AIC and BIC?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Method limitations (MiXeR &amp; pleioFDR)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It’s all about LD...</a:t>
            </a:r>
            <a:endParaRPr/>
          </a:p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311700" y="10177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(linkage disequilibrium)</a:t>
            </a:r>
            <a:endParaRPr/>
          </a:p>
        </p:txBody>
      </p:sp>
      <p:pic>
        <p:nvPicPr>
          <p:cNvPr id="68" name="Google Shape;6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92088" y="235450"/>
            <a:ext cx="4910062" cy="144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700" y="1863550"/>
            <a:ext cx="6690176" cy="2975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“Causal” variants</a:t>
            </a:r>
            <a:endParaRPr/>
          </a:p>
        </p:txBody>
      </p:sp>
      <p:sp>
        <p:nvSpPr>
          <p:cNvPr id="75" name="Google Shape;75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(1) "the number of trait-influencing variants" (we've used this with Kevin in BIP3 manuscript to avoid clash with mendelian randomization which also uses "</a:t>
            </a:r>
            <a:r>
              <a:rPr lang="en" sz="1600">
                <a:solidFill>
                  <a:schemeClr val="dk1"/>
                </a:solidFill>
                <a:highlight>
                  <a:srgbClr val="FFEE94"/>
                </a:highlight>
                <a:latin typeface="Calibri"/>
                <a:ea typeface="Calibri"/>
                <a:cs typeface="Calibri"/>
                <a:sym typeface="Calibri"/>
              </a:rPr>
              <a:t>causal</a:t>
            </a:r>
            <a:r>
              <a:rPr lang="en" sz="16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" terminology for a different purpose)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(2) "the number of non-null variants" (AI-MiXeR paper by Alexey)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(3) "the number '</a:t>
            </a:r>
            <a:r>
              <a:rPr lang="en" sz="1600">
                <a:solidFill>
                  <a:schemeClr val="dk1"/>
                </a:solidFill>
                <a:highlight>
                  <a:srgbClr val="FFEE94"/>
                </a:highlight>
                <a:latin typeface="Calibri"/>
                <a:ea typeface="Calibri"/>
                <a:cs typeface="Calibri"/>
                <a:sym typeface="Calibri"/>
              </a:rPr>
              <a:t>causal</a:t>
            </a:r>
            <a:r>
              <a:rPr lang="en" sz="16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' variants (i.e. "pure genetic effects" not induced by LD)"; here the '</a:t>
            </a:r>
            <a:r>
              <a:rPr lang="en" sz="1600">
                <a:solidFill>
                  <a:schemeClr val="dk1"/>
                </a:solidFill>
                <a:highlight>
                  <a:srgbClr val="FFEE94"/>
                </a:highlight>
                <a:latin typeface="Calibri"/>
                <a:ea typeface="Calibri"/>
                <a:cs typeface="Calibri"/>
                <a:sym typeface="Calibri"/>
              </a:rPr>
              <a:t>causal</a:t>
            </a:r>
            <a:r>
              <a:rPr lang="en" sz="16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' term goes in parenthesis across the manuscript, with a bit of explanation in the text at  the first occurence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(4) "the number '</a:t>
            </a:r>
            <a:r>
              <a:rPr lang="en" sz="1600">
                <a:solidFill>
                  <a:schemeClr val="dk1"/>
                </a:solidFill>
                <a:highlight>
                  <a:srgbClr val="FFEE94"/>
                </a:highlight>
                <a:latin typeface="Calibri"/>
                <a:ea typeface="Calibri"/>
                <a:cs typeface="Calibri"/>
                <a:sym typeface="Calibri"/>
              </a:rPr>
              <a:t>causal</a:t>
            </a:r>
            <a:r>
              <a:rPr lang="en" sz="16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' variants, (i.e. genetic variants with non-zero additive effect of allele substitution").  - a more technical definition from my cross-trait  MiXeR  methods paper 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22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Shared loci </a:t>
            </a:r>
            <a:br>
              <a:rPr lang="en"/>
            </a:br>
            <a:r>
              <a:rPr lang="en"/>
              <a:t>with conjFDR</a:t>
            </a:r>
            <a:endParaRPr/>
          </a:p>
        </p:txBody>
      </p:sp>
      <p:pic>
        <p:nvPicPr>
          <p:cNvPr id="81" name="Google Shape;8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69628" y="0"/>
            <a:ext cx="5729846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8250" y="3754026"/>
            <a:ext cx="3103975" cy="913875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7"/>
          <p:cNvSpPr/>
          <p:nvPr/>
        </p:nvSpPr>
        <p:spPr>
          <a:xfrm>
            <a:off x="-109775" y="3754025"/>
            <a:ext cx="3420900" cy="4983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Polygenic overlap with MiXeR</a:t>
            </a:r>
            <a:endParaRPr/>
          </a:p>
        </p:txBody>
      </p:sp>
      <p:sp>
        <p:nvSpPr>
          <p:cNvPr id="89" name="Google Shape;89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0" name="Google Shape;9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338" y="1166813"/>
            <a:ext cx="9077325" cy="2809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8250" y="3906426"/>
            <a:ext cx="3103975" cy="913875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8"/>
          <p:cNvSpPr/>
          <p:nvPr/>
        </p:nvSpPr>
        <p:spPr>
          <a:xfrm>
            <a:off x="-109775" y="4439825"/>
            <a:ext cx="3420900" cy="4983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Genetic correlations with LDSR</a:t>
            </a:r>
            <a:endParaRPr/>
          </a:p>
        </p:txBody>
      </p:sp>
      <p:sp>
        <p:nvSpPr>
          <p:cNvPr id="98" name="Google Shape;98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9" name="Google Shape;9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8250" y="3906426"/>
            <a:ext cx="3103975" cy="913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9"/>
          <p:cNvSpPr/>
          <p:nvPr/>
        </p:nvSpPr>
        <p:spPr>
          <a:xfrm>
            <a:off x="-109775" y="4439825"/>
            <a:ext cx="3420900" cy="4983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1" name="Google Shape;101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67447" y="1152463"/>
            <a:ext cx="4162499" cy="358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3575" y="1152475"/>
            <a:ext cx="2117549" cy="2453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9" name="Google Shape;10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9151" y="184375"/>
            <a:ext cx="6480049" cy="4600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07700" y="184375"/>
            <a:ext cx="1546501" cy="1435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05525" y="2014250"/>
            <a:ext cx="1750850" cy="653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66500" y="3664200"/>
            <a:ext cx="1628900" cy="526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Comparison between tools</a:t>
            </a:r>
            <a:endParaRPr/>
          </a:p>
        </p:txBody>
      </p:sp>
      <p:sp>
        <p:nvSpPr>
          <p:cNvPr id="118" name="Google Shape;118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9" name="Google Shape;11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10446"/>
            <a:ext cx="9143999" cy="39894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