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57" r:id="rId6"/>
    <p:sldId id="258" r:id="rId7"/>
    <p:sldId id="260" r:id="rId8"/>
    <p:sldId id="261" r:id="rId9"/>
    <p:sldId id="262" r:id="rId10"/>
    <p:sldId id="264" r:id="rId11"/>
    <p:sldId id="265" r:id="rId12"/>
    <p:sldId id="263" r:id="rId13"/>
    <p:sldId id="266" r:id="rId14"/>
    <p:sldId id="271" r:id="rId15"/>
    <p:sldId id="272" r:id="rId16"/>
    <p:sldId id="269" r:id="rId17"/>
    <p:sldId id="270" r:id="rId18"/>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DF4786-68CF-47BE-AF7F-8FE548B1197C}" type="datetimeFigureOut">
              <a:rPr lang="en-US" smtClean="0"/>
              <a:t>4/30/2021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DF5EC2-E90F-458A-BA5A-9FFD92A0F9E0}" type="slidenum">
              <a:rPr lang="en-US" smtClean="0"/>
              <a:t>‹#›</a:t>
            </a:fld>
            <a:endParaRPr lang="en-US"/>
          </a:p>
        </p:txBody>
      </p:sp>
    </p:spTree>
    <p:extLst>
      <p:ext uri="{BB962C8B-B14F-4D97-AF65-F5344CB8AC3E}">
        <p14:creationId xmlns:p14="http://schemas.microsoft.com/office/powerpoint/2010/main" val="122608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3A8D74-48CD-4756-BCB8-E383F027D667}" type="datetimeFigureOut">
              <a:rPr lang="en-US" smtClean="0"/>
              <a:t>4/30/2021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173031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3A8D74-48CD-4756-BCB8-E383F027D667}" type="datetimeFigureOut">
              <a:rPr lang="en-US" smtClean="0"/>
              <a:t>4/30/2021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107484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3A8D74-48CD-4756-BCB8-E383F027D667}" type="datetimeFigureOut">
              <a:rPr lang="en-US" smtClean="0"/>
              <a:t>4/30/2021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2985673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562" y="273422"/>
            <a:ext cx="10971684" cy="1144631"/>
          </a:xfrm>
          <a:prstGeom prst="rect">
            <a:avLst/>
          </a:prstGeom>
        </p:spPr>
        <p:txBody>
          <a:bodyPr lIns="0" tIns="0" rIns="0" bIns="0" anchor="ctr">
            <a:noAutofit/>
          </a:bodyPr>
          <a:lstStyle/>
          <a:p>
            <a:pPr algn="ctr"/>
            <a:endParaRPr lang="en-US" sz="5321" b="0" strike="noStrike" spc="-1">
              <a:latin typeface="Arial"/>
            </a:endParaRPr>
          </a:p>
        </p:txBody>
      </p:sp>
      <p:sp>
        <p:nvSpPr>
          <p:cNvPr id="8" name="PlaceHolder 2"/>
          <p:cNvSpPr>
            <a:spLocks noGrp="1"/>
          </p:cNvSpPr>
          <p:nvPr>
            <p:ph type="body"/>
          </p:nvPr>
        </p:nvSpPr>
        <p:spPr>
          <a:xfrm>
            <a:off x="609562" y="1604399"/>
            <a:ext cx="10971684" cy="3976819"/>
          </a:xfrm>
          <a:prstGeom prst="rect">
            <a:avLst/>
          </a:prstGeom>
        </p:spPr>
        <p:txBody>
          <a:bodyPr lIns="0" tIns="0" rIns="0" bIns="0">
            <a:normAutofit/>
          </a:bodyPr>
          <a:lstStyle/>
          <a:p>
            <a:endParaRPr lang="en-US" sz="3870" b="0" strike="noStrike" spc="-1">
              <a:latin typeface="Arial"/>
            </a:endParaRPr>
          </a:p>
        </p:txBody>
      </p:sp>
    </p:spTree>
    <p:extLst>
      <p:ext uri="{BB962C8B-B14F-4D97-AF65-F5344CB8AC3E}">
        <p14:creationId xmlns:p14="http://schemas.microsoft.com/office/powerpoint/2010/main" val="183639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3A8D74-48CD-4756-BCB8-E383F027D667}" type="datetimeFigureOut">
              <a:rPr lang="en-US" smtClean="0"/>
              <a:t>4/30/2021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4108127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93A8D74-48CD-4756-BCB8-E383F027D667}" type="datetimeFigureOut">
              <a:rPr lang="en-US" smtClean="0"/>
              <a:t>4/30/2021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417919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3A8D74-48CD-4756-BCB8-E383F027D667}" type="datetimeFigureOut">
              <a:rPr lang="en-US" smtClean="0"/>
              <a:t>4/30/2021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33950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3A8D74-48CD-4756-BCB8-E383F027D667}" type="datetimeFigureOut">
              <a:rPr lang="en-US" smtClean="0"/>
              <a:t>4/30/2021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2333490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3A8D74-48CD-4756-BCB8-E383F027D667}" type="datetimeFigureOut">
              <a:rPr lang="en-US" smtClean="0"/>
              <a:t>4/30/2021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1603327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3A8D74-48CD-4756-BCB8-E383F027D667}" type="datetimeFigureOut">
              <a:rPr lang="en-US" smtClean="0"/>
              <a:t>4/30/2021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2744565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93A8D74-48CD-4756-BCB8-E383F027D667}" type="datetimeFigureOut">
              <a:rPr lang="en-US" smtClean="0"/>
              <a:t>4/30/2021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2327954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93A8D74-48CD-4756-BCB8-E383F027D667}" type="datetimeFigureOut">
              <a:rPr lang="en-US" smtClean="0"/>
              <a:t>4/30/2021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4F7CF-6C85-4F73-97DA-D1F8A1632FCF}" type="slidenum">
              <a:rPr lang="en-US" smtClean="0"/>
              <a:t>‹#›</a:t>
            </a:fld>
            <a:endParaRPr lang="en-US"/>
          </a:p>
        </p:txBody>
      </p:sp>
    </p:spTree>
    <p:extLst>
      <p:ext uri="{BB962C8B-B14F-4D97-AF65-F5344CB8AC3E}">
        <p14:creationId xmlns:p14="http://schemas.microsoft.com/office/powerpoint/2010/main" val="846205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3A8D74-48CD-4756-BCB8-E383F027D667}" type="datetimeFigureOut">
              <a:rPr lang="en-US" smtClean="0"/>
              <a:t>4/30/2021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4F7CF-6C85-4F73-97DA-D1F8A1632FCF}" type="slidenum">
              <a:rPr lang="en-US" smtClean="0"/>
              <a:t>‹#›</a:t>
            </a:fld>
            <a:endParaRPr lang="en-US"/>
          </a:p>
        </p:txBody>
      </p:sp>
    </p:spTree>
    <p:extLst>
      <p:ext uri="{BB962C8B-B14F-4D97-AF65-F5344CB8AC3E}">
        <p14:creationId xmlns:p14="http://schemas.microsoft.com/office/powerpoint/2010/main" val="17960042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123" y="243839"/>
            <a:ext cx="7052994" cy="5434149"/>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360641020"/>
              </p:ext>
            </p:extLst>
          </p:nvPr>
        </p:nvGraphicFramePr>
        <p:xfrm>
          <a:off x="9040767" y="3775030"/>
          <a:ext cx="2664000" cy="2903220"/>
        </p:xfrm>
        <a:graphic>
          <a:graphicData uri="http://schemas.openxmlformats.org/drawingml/2006/table">
            <a:tbl>
              <a:tblPr>
                <a:tableStyleId>{5C22544A-7EE6-4342-B048-85BDC9FD1C3A}</a:tableStyleId>
              </a:tblPr>
              <a:tblGrid>
                <a:gridCol w="1332000">
                  <a:extLst>
                    <a:ext uri="{9D8B030D-6E8A-4147-A177-3AD203B41FA5}">
                      <a16:colId xmlns:a16="http://schemas.microsoft.com/office/drawing/2014/main" val="1706747968"/>
                    </a:ext>
                  </a:extLst>
                </a:gridCol>
                <a:gridCol w="1332000">
                  <a:extLst>
                    <a:ext uri="{9D8B030D-6E8A-4147-A177-3AD203B41FA5}">
                      <a16:colId xmlns:a16="http://schemas.microsoft.com/office/drawing/2014/main" val="3609188263"/>
                    </a:ext>
                  </a:extLst>
                </a:gridCol>
              </a:tblGrid>
              <a:tr h="182880">
                <a:tc gridSpan="2">
                  <a:txBody>
                    <a:bodyPr/>
                    <a:lstStyle/>
                    <a:p>
                      <a:pPr algn="ctr" fontAlgn="b"/>
                      <a:r>
                        <a:rPr lang="nb-NO" sz="1100" b="1" u="none" strike="noStrike">
                          <a:effectLst/>
                        </a:rPr>
                        <a:t>Congruency</a:t>
                      </a:r>
                      <a:endParaRPr lang="nb-NO" sz="1100" b="1" i="0" u="none" strike="noStrike">
                        <a:solidFill>
                          <a:srgbClr val="000000"/>
                        </a:solidFill>
                        <a:effectLst/>
                        <a:latin typeface="Calibri" panose="020F0502020204030204" pitchFamily="34" charset="0"/>
                      </a:endParaRPr>
                    </a:p>
                  </a:txBody>
                  <a:tcPr marL="7620" marR="7620" marT="7620" marB="0" anchor="b"/>
                </a:tc>
                <a:tc hMerge="1">
                  <a:txBody>
                    <a:bodyPr/>
                    <a:lstStyle/>
                    <a:p>
                      <a:endParaRPr lang="en-US"/>
                    </a:p>
                  </a:txBody>
                  <a:tcPr/>
                </a:tc>
                <a:extLst>
                  <a:ext uri="{0D108BD9-81ED-4DB2-BD59-A6C34878D82A}">
                    <a16:rowId xmlns:a16="http://schemas.microsoft.com/office/drawing/2014/main" val="4059335491"/>
                  </a:ext>
                </a:extLst>
              </a:tr>
              <a:tr h="182880">
                <a:tc>
                  <a:txBody>
                    <a:bodyPr/>
                    <a:lstStyle/>
                    <a:p>
                      <a:pPr algn="l" fontAlgn="b"/>
                      <a:r>
                        <a:rPr lang="nb-NO" sz="1100" b="1" u="none" strike="noStrike" dirty="0" err="1">
                          <a:effectLst/>
                        </a:rPr>
                        <a:t>fraction_concordant_within_shared</a:t>
                      </a:r>
                      <a:r>
                        <a:rPr lang="nb-NO" sz="1100" b="1" u="none" strike="noStrike" dirty="0">
                          <a:effectLst/>
                        </a:rPr>
                        <a:t> (</a:t>
                      </a:r>
                      <a:r>
                        <a:rPr lang="nb-NO" sz="1100" b="1" u="none" strike="noStrike" dirty="0" err="1">
                          <a:effectLst/>
                        </a:rPr>
                        <a:t>mean</a:t>
                      </a:r>
                      <a:r>
                        <a:rPr lang="nb-NO" sz="1100" b="1" u="none" strike="noStrike" dirty="0">
                          <a:effectLst/>
                        </a:rPr>
                        <a:t>)</a:t>
                      </a:r>
                      <a:endParaRPr lang="nb-NO" sz="1100" b="1"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nb-NO" sz="1100" b="1" u="none" strike="noStrike" dirty="0" err="1">
                          <a:effectLst/>
                        </a:rPr>
                        <a:t>fraction_concordant_within_shared</a:t>
                      </a:r>
                      <a:r>
                        <a:rPr lang="nb-NO" sz="1100" b="1" u="none" strike="noStrike" dirty="0">
                          <a:effectLst/>
                        </a:rPr>
                        <a:t> (</a:t>
                      </a:r>
                      <a:r>
                        <a:rPr lang="nb-NO" sz="1100" b="1" u="none" strike="noStrike" dirty="0" err="1">
                          <a:effectLst/>
                        </a:rPr>
                        <a:t>std</a:t>
                      </a:r>
                      <a:r>
                        <a:rPr lang="nb-NO" sz="1100" b="1" u="none" strike="noStrike" dirty="0">
                          <a:effectLst/>
                        </a:rPr>
                        <a:t>)</a:t>
                      </a:r>
                      <a:endParaRPr lang="nb-NO" sz="11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855821998"/>
                  </a:ext>
                </a:extLst>
              </a:tr>
              <a:tr h="182880">
                <a:tc>
                  <a:txBody>
                    <a:bodyPr/>
                    <a:lstStyle/>
                    <a:p>
                      <a:pPr algn="r" fontAlgn="b"/>
                      <a:r>
                        <a:rPr lang="nb-NO" sz="1100" u="none" strike="noStrike">
                          <a:effectLst/>
                        </a:rPr>
                        <a:t>0,48</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0,02</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419084889"/>
                  </a:ext>
                </a:extLst>
              </a:tr>
              <a:tr h="182880">
                <a:tc>
                  <a:txBody>
                    <a:bodyPr/>
                    <a:lstStyle/>
                    <a:p>
                      <a:pPr algn="r" fontAlgn="b"/>
                      <a:r>
                        <a:rPr lang="nb-NO" sz="1100" u="none" strike="noStrike">
                          <a:effectLst/>
                        </a:rPr>
                        <a:t>0,86</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0,02</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53712215"/>
                  </a:ext>
                </a:extLst>
              </a:tr>
              <a:tr h="182880">
                <a:tc>
                  <a:txBody>
                    <a:bodyPr/>
                    <a:lstStyle/>
                    <a:p>
                      <a:pPr algn="r" fontAlgn="b"/>
                      <a:r>
                        <a:rPr lang="nb-NO" sz="1100" u="none" strike="noStrike">
                          <a:effectLst/>
                        </a:rPr>
                        <a:t>0,48</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0,01</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89207985"/>
                  </a:ext>
                </a:extLst>
              </a:tr>
              <a:tr h="182880">
                <a:tc>
                  <a:txBody>
                    <a:bodyPr/>
                    <a:lstStyle/>
                    <a:p>
                      <a:pPr algn="r" fontAlgn="b"/>
                      <a:r>
                        <a:rPr lang="nb-NO" sz="1100" u="none" strike="noStrike">
                          <a:effectLst/>
                        </a:rPr>
                        <a:t>0,47</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0,00</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759198603"/>
                  </a:ext>
                </a:extLst>
              </a:tr>
              <a:tr h="182880">
                <a:tc>
                  <a:txBody>
                    <a:bodyPr/>
                    <a:lstStyle/>
                    <a:p>
                      <a:pPr algn="r" fontAlgn="b"/>
                      <a:r>
                        <a:rPr lang="nb-NO" sz="1100" u="none" strike="noStrike" dirty="0">
                          <a:effectLst/>
                        </a:rPr>
                        <a:t>0,45</a:t>
                      </a:r>
                      <a:endParaRPr lang="nb-NO"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0,00</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66722136"/>
                  </a:ext>
                </a:extLst>
              </a:tr>
              <a:tr h="182880">
                <a:tc>
                  <a:txBody>
                    <a:bodyPr/>
                    <a:lstStyle/>
                    <a:p>
                      <a:pPr algn="r" fontAlgn="b"/>
                      <a:r>
                        <a:rPr lang="nb-NO" sz="1100" u="none" strike="noStrike">
                          <a:effectLst/>
                        </a:rPr>
                        <a:t>0,52</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0,01</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9810048"/>
                  </a:ext>
                </a:extLst>
              </a:tr>
              <a:tr h="182880">
                <a:tc>
                  <a:txBody>
                    <a:bodyPr/>
                    <a:lstStyle/>
                    <a:p>
                      <a:pPr algn="r" fontAlgn="b"/>
                      <a:r>
                        <a:rPr lang="nb-NO" sz="1100" u="none" strike="noStrike" dirty="0">
                          <a:effectLst/>
                        </a:rPr>
                        <a:t>0,52</a:t>
                      </a:r>
                      <a:endParaRPr lang="nb-NO"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0,00</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18115766"/>
                  </a:ext>
                </a:extLst>
              </a:tr>
              <a:tr h="182880">
                <a:tc>
                  <a:txBody>
                    <a:bodyPr/>
                    <a:lstStyle/>
                    <a:p>
                      <a:pPr algn="r" fontAlgn="b"/>
                      <a:r>
                        <a:rPr lang="nb-NO" sz="1100" u="none" strike="noStrike">
                          <a:effectLst/>
                        </a:rPr>
                        <a:t>0,56</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0,01</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60080174"/>
                  </a:ext>
                </a:extLst>
              </a:tr>
              <a:tr h="182880">
                <a:tc>
                  <a:txBody>
                    <a:bodyPr/>
                    <a:lstStyle/>
                    <a:p>
                      <a:pPr algn="r" fontAlgn="b"/>
                      <a:r>
                        <a:rPr lang="nb-NO" sz="1100" u="none" strike="noStrike">
                          <a:effectLst/>
                        </a:rPr>
                        <a:t>0,46</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0,00</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468345951"/>
                  </a:ext>
                </a:extLst>
              </a:tr>
              <a:tr h="182880">
                <a:tc>
                  <a:txBody>
                    <a:bodyPr/>
                    <a:lstStyle/>
                    <a:p>
                      <a:pPr algn="r" fontAlgn="b"/>
                      <a:r>
                        <a:rPr lang="nb-NO" sz="1100" u="none" strike="noStrike">
                          <a:effectLst/>
                        </a:rPr>
                        <a:t>0,58</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0,01</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46712437"/>
                  </a:ext>
                </a:extLst>
              </a:tr>
              <a:tr h="182880">
                <a:tc>
                  <a:txBody>
                    <a:bodyPr/>
                    <a:lstStyle/>
                    <a:p>
                      <a:pPr algn="r" fontAlgn="b"/>
                      <a:r>
                        <a:rPr lang="nb-NO" sz="1100" u="none" strike="noStrike">
                          <a:effectLst/>
                        </a:rPr>
                        <a:t>0,52</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0,00</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921215677"/>
                  </a:ext>
                </a:extLst>
              </a:tr>
              <a:tr h="182880">
                <a:tc>
                  <a:txBody>
                    <a:bodyPr/>
                    <a:lstStyle/>
                    <a:p>
                      <a:pPr algn="r" fontAlgn="b"/>
                      <a:r>
                        <a:rPr lang="nb-NO" sz="1100" u="none" strike="noStrike">
                          <a:effectLst/>
                        </a:rPr>
                        <a:t>0,33</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a:effectLst/>
                        </a:rPr>
                        <a:t>0,01</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643091493"/>
                  </a:ext>
                </a:extLst>
              </a:tr>
              <a:tr h="182880">
                <a:tc>
                  <a:txBody>
                    <a:bodyPr/>
                    <a:lstStyle/>
                    <a:p>
                      <a:pPr algn="r" fontAlgn="b"/>
                      <a:r>
                        <a:rPr lang="nb-NO" sz="1100" u="none" strike="noStrike">
                          <a:effectLst/>
                        </a:rPr>
                        <a:t>0,48</a:t>
                      </a:r>
                      <a:endParaRPr lang="nb-NO"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nb-NO" sz="1100" u="none" strike="noStrike" dirty="0">
                          <a:effectLst/>
                        </a:rPr>
                        <a:t>0,00</a:t>
                      </a:r>
                      <a:endParaRPr lang="nb-NO"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02431564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02629112"/>
              </p:ext>
            </p:extLst>
          </p:nvPr>
        </p:nvGraphicFramePr>
        <p:xfrm>
          <a:off x="6627767" y="4117930"/>
          <a:ext cx="2413000" cy="2560320"/>
        </p:xfrm>
        <a:graphic>
          <a:graphicData uri="http://schemas.openxmlformats.org/drawingml/2006/table">
            <a:tbl>
              <a:tblPr>
                <a:tableStyleId>{5C22544A-7EE6-4342-B048-85BDC9FD1C3A}</a:tableStyleId>
              </a:tblPr>
              <a:tblGrid>
                <a:gridCol w="1485900">
                  <a:extLst>
                    <a:ext uri="{9D8B030D-6E8A-4147-A177-3AD203B41FA5}">
                      <a16:colId xmlns:a16="http://schemas.microsoft.com/office/drawing/2014/main" val="3226104973"/>
                    </a:ext>
                  </a:extLst>
                </a:gridCol>
                <a:gridCol w="927100">
                  <a:extLst>
                    <a:ext uri="{9D8B030D-6E8A-4147-A177-3AD203B41FA5}">
                      <a16:colId xmlns:a16="http://schemas.microsoft.com/office/drawing/2014/main" val="579267556"/>
                    </a:ext>
                  </a:extLst>
                </a:gridCol>
              </a:tblGrid>
              <a:tr h="182880">
                <a:tc>
                  <a:txBody>
                    <a:bodyPr/>
                    <a:lstStyle/>
                    <a:p>
                      <a:pPr algn="l" fontAlgn="b"/>
                      <a:r>
                        <a:rPr lang="nb-NO" sz="1100" b="1" u="none" strike="noStrike">
                          <a:effectLst/>
                        </a:rPr>
                        <a:t>Trait_1</a:t>
                      </a:r>
                      <a:endParaRPr lang="nb-NO" sz="1100" b="1" i="0" u="none" strike="noStrike">
                        <a:solidFill>
                          <a:srgbClr val="000000"/>
                        </a:solidFill>
                        <a:effectLst/>
                        <a:latin typeface="Calibri" panose="020F0502020204030204" pitchFamily="34" charset="0"/>
                      </a:endParaRPr>
                    </a:p>
                  </a:txBody>
                  <a:tcPr marL="7620" marR="7620" marT="7620" marB="0" anchor="b"/>
                </a:tc>
                <a:tc>
                  <a:txBody>
                    <a:bodyPr/>
                    <a:lstStyle/>
                    <a:p>
                      <a:pPr algn="l" fontAlgn="ctr"/>
                      <a:r>
                        <a:rPr lang="nb-NO" sz="1100" b="1" u="none" strike="noStrike" dirty="0">
                          <a:effectLst/>
                        </a:rPr>
                        <a:t>Trait_2</a:t>
                      </a:r>
                      <a:endParaRPr lang="nb-NO" sz="1100" b="1"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2773697910"/>
                  </a:ext>
                </a:extLst>
              </a:tr>
              <a:tr h="182880">
                <a:tc>
                  <a:txBody>
                    <a:bodyPr/>
                    <a:lstStyle/>
                    <a:p>
                      <a:pPr algn="l" fontAlgn="b"/>
                      <a:r>
                        <a:rPr lang="nb-NO" sz="1100" u="none" strike="noStrike" dirty="0">
                          <a:effectLst/>
                        </a:rPr>
                        <a:t>SCZ</a:t>
                      </a:r>
                      <a:endParaRPr lang="nb-NO"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nb-NO" sz="1100" u="none" strike="noStrike">
                          <a:effectLst/>
                        </a:rPr>
                        <a:t>Height</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230981428"/>
                  </a:ext>
                </a:extLst>
              </a:tr>
              <a:tr h="182880">
                <a:tc>
                  <a:txBody>
                    <a:bodyPr/>
                    <a:lstStyle/>
                    <a:p>
                      <a:pPr algn="l" fontAlgn="b"/>
                      <a:r>
                        <a:rPr lang="nb-NO" sz="1100" u="none" strike="noStrike" dirty="0">
                          <a:effectLst/>
                        </a:rPr>
                        <a:t>BIP</a:t>
                      </a:r>
                      <a:endParaRPr lang="nb-NO"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ctr"/>
                      <a:r>
                        <a:rPr lang="nb-NO" sz="1100" u="none" strike="noStrike" dirty="0">
                          <a:effectLst/>
                        </a:rPr>
                        <a:t>SCZ</a:t>
                      </a:r>
                      <a:endParaRPr lang="nb-NO" sz="11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895880830"/>
                  </a:ext>
                </a:extLst>
              </a:tr>
              <a:tr h="182880">
                <a:tc>
                  <a:txBody>
                    <a:bodyPr/>
                    <a:lstStyle/>
                    <a:p>
                      <a:pPr algn="l" fontAlgn="ctr"/>
                      <a:r>
                        <a:rPr lang="nb-NO" sz="1100" u="none" strike="noStrike">
                          <a:effectLst/>
                        </a:rPr>
                        <a:t>BIP</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dirty="0">
                          <a:effectLst/>
                        </a:rPr>
                        <a:t>Chronotype</a:t>
                      </a:r>
                      <a:endParaRPr lang="nb-NO"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72113211"/>
                  </a:ext>
                </a:extLst>
              </a:tr>
              <a:tr h="182880">
                <a:tc>
                  <a:txBody>
                    <a:bodyPr/>
                    <a:lstStyle/>
                    <a:p>
                      <a:pPr algn="l" fontAlgn="ctr"/>
                      <a:r>
                        <a:rPr lang="nb-NO" sz="1100" u="none" strike="noStrike">
                          <a:effectLst/>
                        </a:rPr>
                        <a:t>DEP</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a:effectLst/>
                        </a:rPr>
                        <a:t>Chronotype</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665401071"/>
                  </a:ext>
                </a:extLst>
              </a:tr>
              <a:tr h="182880">
                <a:tc>
                  <a:txBody>
                    <a:bodyPr/>
                    <a:lstStyle/>
                    <a:p>
                      <a:pPr algn="l" fontAlgn="ctr"/>
                      <a:r>
                        <a:rPr lang="nb-NO" sz="1100" u="none" strike="noStrike" dirty="0">
                          <a:effectLst/>
                        </a:rPr>
                        <a:t>SCZ</a:t>
                      </a:r>
                      <a:endParaRPr lang="nb-NO" sz="11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dirty="0">
                          <a:effectLst/>
                        </a:rPr>
                        <a:t>Chronotype</a:t>
                      </a:r>
                      <a:endParaRPr lang="nb-NO"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2039027"/>
                  </a:ext>
                </a:extLst>
              </a:tr>
              <a:tr h="182880">
                <a:tc>
                  <a:txBody>
                    <a:bodyPr/>
                    <a:lstStyle/>
                    <a:p>
                      <a:pPr algn="l" fontAlgn="ctr"/>
                      <a:r>
                        <a:rPr lang="nb-NO" sz="1100" u="none" strike="noStrike">
                          <a:effectLst/>
                        </a:rPr>
                        <a:t>BIP</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a:effectLst/>
                        </a:rPr>
                        <a:t>Insomnia</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352731879"/>
                  </a:ext>
                </a:extLst>
              </a:tr>
              <a:tr h="182880">
                <a:tc>
                  <a:txBody>
                    <a:bodyPr/>
                    <a:lstStyle/>
                    <a:p>
                      <a:pPr algn="l" fontAlgn="ctr"/>
                      <a:r>
                        <a:rPr lang="nb-NO" sz="1100" u="none" strike="noStrike" dirty="0">
                          <a:effectLst/>
                        </a:rPr>
                        <a:t>SCZ</a:t>
                      </a:r>
                      <a:endParaRPr lang="nb-NO" sz="11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a:effectLst/>
                        </a:rPr>
                        <a:t>Insomnia</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036517533"/>
                  </a:ext>
                </a:extLst>
              </a:tr>
              <a:tr h="182880">
                <a:tc>
                  <a:txBody>
                    <a:bodyPr/>
                    <a:lstStyle/>
                    <a:p>
                      <a:pPr algn="l" fontAlgn="ctr"/>
                      <a:r>
                        <a:rPr lang="nb-NO" sz="1100" u="none" strike="noStrike">
                          <a:effectLst/>
                        </a:rPr>
                        <a:t>BIP</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a:effectLst/>
                        </a:rPr>
                        <a:t>Sleep_duration</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347664301"/>
                  </a:ext>
                </a:extLst>
              </a:tr>
              <a:tr h="182880">
                <a:tc>
                  <a:txBody>
                    <a:bodyPr/>
                    <a:lstStyle/>
                    <a:p>
                      <a:pPr algn="l" fontAlgn="ctr"/>
                      <a:r>
                        <a:rPr lang="nb-NO" sz="1100" u="none" strike="noStrike">
                          <a:effectLst/>
                        </a:rPr>
                        <a:t>DEP</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a:effectLst/>
                        </a:rPr>
                        <a:t>Sleep_duration</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686244864"/>
                  </a:ext>
                </a:extLst>
              </a:tr>
              <a:tr h="182880">
                <a:tc>
                  <a:txBody>
                    <a:bodyPr/>
                    <a:lstStyle/>
                    <a:p>
                      <a:pPr algn="l" fontAlgn="ctr"/>
                      <a:r>
                        <a:rPr lang="nb-NO" sz="1100" u="none" strike="noStrike">
                          <a:effectLst/>
                        </a:rPr>
                        <a:t>SCZ</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b"/>
                      <a:r>
                        <a:rPr lang="nb-NO" sz="1100" u="none" strike="noStrike">
                          <a:effectLst/>
                        </a:rPr>
                        <a:t>Sleep_duration</a:t>
                      </a:r>
                      <a:endParaRPr lang="nb-NO"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128358848"/>
                  </a:ext>
                </a:extLst>
              </a:tr>
              <a:tr h="182880">
                <a:tc>
                  <a:txBody>
                    <a:bodyPr/>
                    <a:lstStyle/>
                    <a:p>
                      <a:pPr algn="l" fontAlgn="ctr"/>
                      <a:r>
                        <a:rPr lang="nb-NO" sz="1100" u="none" strike="noStrike">
                          <a:effectLst/>
                        </a:rPr>
                        <a:t>Insomnia</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nb-NO" sz="1100" u="none" strike="noStrike">
                          <a:effectLst/>
                        </a:rPr>
                        <a:t>Chronotype</a:t>
                      </a:r>
                      <a:endParaRPr lang="nb-NO" sz="11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96993872"/>
                  </a:ext>
                </a:extLst>
              </a:tr>
              <a:tr h="182880">
                <a:tc>
                  <a:txBody>
                    <a:bodyPr/>
                    <a:lstStyle/>
                    <a:p>
                      <a:pPr algn="l" fontAlgn="ctr"/>
                      <a:r>
                        <a:rPr lang="nb-NO" sz="1100" u="none" strike="noStrike">
                          <a:effectLst/>
                        </a:rPr>
                        <a:t>Insomnia</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nb-NO" sz="1100" u="none" strike="noStrike">
                          <a:effectLst/>
                        </a:rPr>
                        <a:t>Sleep_duration</a:t>
                      </a:r>
                      <a:endParaRPr lang="nb-NO" sz="11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2983294466"/>
                  </a:ext>
                </a:extLst>
              </a:tr>
              <a:tr h="182880">
                <a:tc>
                  <a:txBody>
                    <a:bodyPr/>
                    <a:lstStyle/>
                    <a:p>
                      <a:pPr algn="l" fontAlgn="ctr"/>
                      <a:r>
                        <a:rPr lang="nb-NO" sz="1100" u="none" strike="noStrike">
                          <a:effectLst/>
                        </a:rPr>
                        <a:t>Sleep_duration</a:t>
                      </a:r>
                      <a:endParaRPr lang="nb-NO" sz="1100" b="0" i="0" u="none" strike="noStrike">
                        <a:solidFill>
                          <a:srgbClr val="000000"/>
                        </a:solidFill>
                        <a:effectLst/>
                        <a:latin typeface="Calibri" panose="020F0502020204030204" pitchFamily="34" charset="0"/>
                      </a:endParaRPr>
                    </a:p>
                  </a:txBody>
                  <a:tcPr marL="7620" marR="7620" marT="7620" marB="0" anchor="ctr"/>
                </a:tc>
                <a:tc>
                  <a:txBody>
                    <a:bodyPr/>
                    <a:lstStyle/>
                    <a:p>
                      <a:pPr algn="l" fontAlgn="ctr"/>
                      <a:r>
                        <a:rPr lang="nb-NO" sz="1100" u="none" strike="noStrike" dirty="0">
                          <a:effectLst/>
                        </a:rPr>
                        <a:t>Chronotype</a:t>
                      </a:r>
                      <a:endParaRPr lang="nb-NO" sz="11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746053257"/>
                  </a:ext>
                </a:extLst>
              </a:tr>
            </a:tbl>
          </a:graphicData>
        </a:graphic>
      </p:graphicFrame>
    </p:spTree>
    <p:extLst>
      <p:ext uri="{BB962C8B-B14F-4D97-AF65-F5344CB8AC3E}">
        <p14:creationId xmlns:p14="http://schemas.microsoft.com/office/powerpoint/2010/main" val="992519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5428" y="274177"/>
            <a:ext cx="7924802" cy="6309420"/>
          </a:xfrm>
          <a:prstGeom prst="rect">
            <a:avLst/>
          </a:prstGeom>
        </p:spPr>
        <p:txBody>
          <a:bodyPr wrap="square">
            <a:spAutoFit/>
          </a:bodyPr>
          <a:lstStyle/>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All SNPs within identified loci at </a:t>
            </a:r>
            <a:r>
              <a:rPr lang="en-US" dirty="0" err="1" smtClean="0">
                <a:latin typeface="Calibri" panose="020F0502020204030204" pitchFamily="34" charset="0"/>
                <a:ea typeface="Calibri" panose="020F0502020204030204" pitchFamily="34" charset="0"/>
                <a:cs typeface="Times New Roman" panose="02020603050405020304" pitchFamily="18" charset="0"/>
              </a:rPr>
              <a:t>conjFDR</a:t>
            </a:r>
            <a:r>
              <a:rPr lang="en-US" dirty="0" smtClean="0">
                <a:latin typeface="Calibri" panose="020F0502020204030204" pitchFamily="34" charset="0"/>
                <a:ea typeface="Calibri" panose="020F0502020204030204" pitchFamily="34" charset="0"/>
                <a:cs typeface="Times New Roman" panose="02020603050405020304" pitchFamily="18" charset="0"/>
              </a:rPr>
              <a:t> &lt; 0.1 for SCZ&amp;DBP and SCZ&amp;SBP</a:t>
            </a: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Determine concordance/discordance for these SNPs</a:t>
            </a: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Generate 4 different PRS using SCZ GWAS betas as weights in TOP SCZ patients (n=769)</a:t>
            </a:r>
          </a:p>
          <a:p>
            <a:pPr marL="342900" indent="-342900">
              <a:spcAft>
                <a:spcPts val="800"/>
              </a:spcAft>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Regular SCZ PRS</a:t>
            </a:r>
          </a:p>
          <a:p>
            <a:pPr marL="342900" indent="-342900">
              <a:spcAft>
                <a:spcPts val="800"/>
              </a:spcAft>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All SNPs PRS (concordant and </a:t>
            </a:r>
            <a:r>
              <a:rPr lang="en-US" dirty="0" err="1" smtClean="0">
                <a:latin typeface="Calibri" panose="020F0502020204030204" pitchFamily="34" charset="0"/>
                <a:ea typeface="Calibri" panose="020F0502020204030204" pitchFamily="34" charset="0"/>
                <a:cs typeface="Times New Roman" panose="02020603050405020304" pitchFamily="18" charset="0"/>
              </a:rPr>
              <a:t>disocordant</a:t>
            </a:r>
            <a:r>
              <a:rPr lang="en-US" dirty="0" smtClean="0">
                <a:latin typeface="Calibri" panose="020F0502020204030204" pitchFamily="34" charset="0"/>
                <a:ea typeface="Calibri" panose="020F0502020204030204" pitchFamily="34" charset="0"/>
                <a:cs typeface="Times New Roman" panose="02020603050405020304" pitchFamily="18" charset="0"/>
              </a:rPr>
              <a:t>)</a:t>
            </a:r>
          </a:p>
          <a:p>
            <a:pPr marL="342900" indent="-342900">
              <a:spcAft>
                <a:spcPts val="800"/>
              </a:spcAft>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Concordant SNPs only PRS (PRS_CON)</a:t>
            </a:r>
          </a:p>
          <a:p>
            <a:pPr marL="342900" indent="-342900">
              <a:spcAft>
                <a:spcPts val="800"/>
              </a:spcAft>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Discordant SNPs only PRS (PRS_DIS)</a:t>
            </a:r>
          </a:p>
          <a:p>
            <a:pPr marL="342900" indent="-342900">
              <a:spcAft>
                <a:spcPts val="800"/>
              </a:spcAft>
              <a:buAutoNum type="arabicPeriod"/>
            </a:pPr>
            <a:endParaRPr lang="en-US" dirty="0">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Two types of analyses so far:</a:t>
            </a:r>
          </a:p>
          <a:p>
            <a:pPr marL="457200" indent="-457200">
              <a:spcAft>
                <a:spcPts val="800"/>
              </a:spcAft>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Determine whether individuals at higher risk based on </a:t>
            </a:r>
            <a:r>
              <a:rPr lang="en-US" dirty="0" smtClean="0">
                <a:latin typeface="Calibri" panose="020F0502020204030204" pitchFamily="34" charset="0"/>
                <a:ea typeface="Calibri" panose="020F0502020204030204" pitchFamily="34" charset="0"/>
                <a:cs typeface="Times New Roman" panose="02020603050405020304" pitchFamily="18" charset="0"/>
              </a:rPr>
              <a:t>PRS_CON </a:t>
            </a:r>
            <a:r>
              <a:rPr lang="en-US" dirty="0" smtClean="0">
                <a:latin typeface="Calibri" panose="020F0502020204030204" pitchFamily="34" charset="0"/>
                <a:ea typeface="Calibri" panose="020F0502020204030204" pitchFamily="34" charset="0"/>
                <a:cs typeface="Times New Roman" panose="02020603050405020304" pitchFamily="18" charset="0"/>
              </a:rPr>
              <a:t>differ from individuals at higher risk when </a:t>
            </a:r>
            <a:r>
              <a:rPr lang="en-US" dirty="0" smtClean="0">
                <a:latin typeface="Calibri" panose="020F0502020204030204" pitchFamily="34" charset="0"/>
                <a:ea typeface="Calibri" panose="020F0502020204030204" pitchFamily="34" charset="0"/>
                <a:cs typeface="Times New Roman" panose="02020603050405020304" pitchFamily="18" charset="0"/>
              </a:rPr>
              <a:t>PRS_DIS </a:t>
            </a:r>
            <a:r>
              <a:rPr lang="en-US" dirty="0" smtClean="0">
                <a:latin typeface="Calibri" panose="020F0502020204030204" pitchFamily="34" charset="0"/>
                <a:ea typeface="Calibri" panose="020F0502020204030204" pitchFamily="34" charset="0"/>
                <a:cs typeface="Times New Roman" panose="02020603050405020304" pitchFamily="18" charset="0"/>
              </a:rPr>
              <a:t>is used. </a:t>
            </a:r>
          </a:p>
          <a:p>
            <a:pPr marL="914400" lvl="1" indent="-457200">
              <a:spcAft>
                <a:spcPts val="800"/>
              </a:spcAft>
              <a:buFont typeface="Arial" panose="020B0604020202020204" pitchFamily="34" charset="0"/>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If these PRS highlight different groups of patients this can potentially indicate different etiologies of SCZ in these groups.</a:t>
            </a:r>
          </a:p>
          <a:p>
            <a:pPr marL="457200" indent="-457200">
              <a:spcAft>
                <a:spcPts val="800"/>
              </a:spcAft>
              <a:buFont typeface="+mj-lt"/>
              <a:buAutoNum type="arabicPeriod"/>
            </a:pPr>
            <a:r>
              <a:rPr lang="en-US" dirty="0" smtClean="0">
                <a:latin typeface="Calibri" panose="020F0502020204030204" pitchFamily="34" charset="0"/>
                <a:ea typeface="Calibri" panose="020F0502020204030204" pitchFamily="34" charset="0"/>
                <a:cs typeface="Times New Roman" panose="02020603050405020304" pitchFamily="18" charset="0"/>
              </a:rPr>
              <a:t>Determine if specific clinical features in TOP SCZ patients correlate with the four PRS</a:t>
            </a:r>
          </a:p>
          <a:p>
            <a:pPr marL="914400" lvl="1" indent="-457200">
              <a:spcAft>
                <a:spcPts val="800"/>
              </a:spcAft>
              <a:buFont typeface="Arial" panose="020B0604020202020204" pitchFamily="34" charset="0"/>
              <a:buChar char="•"/>
            </a:pPr>
            <a:r>
              <a:rPr lang="en-US" dirty="0" smtClean="0">
                <a:latin typeface="Calibri" panose="020F0502020204030204" pitchFamily="34" charset="0"/>
                <a:ea typeface="Calibri" panose="020F0502020204030204" pitchFamily="34" charset="0"/>
                <a:cs typeface="Times New Roman" panose="02020603050405020304" pitchFamily="18" charset="0"/>
              </a:rPr>
              <a:t>If specific PRS are correlated with certain features, and others are not, it could indicate subgroups with the TOP SCZ cohort. </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24865574"/>
              </p:ext>
            </p:extLst>
          </p:nvPr>
        </p:nvGraphicFramePr>
        <p:xfrm>
          <a:off x="9231086" y="369971"/>
          <a:ext cx="2516232" cy="1296000"/>
        </p:xfrm>
        <a:graphic>
          <a:graphicData uri="http://schemas.openxmlformats.org/drawingml/2006/table">
            <a:tbl>
              <a:tblPr firstRow="1" bandRow="1">
                <a:tableStyleId>{5C22544A-7EE6-4342-B048-85BDC9FD1C3A}</a:tableStyleId>
              </a:tblPr>
              <a:tblGrid>
                <a:gridCol w="1152000">
                  <a:extLst>
                    <a:ext uri="{9D8B030D-6E8A-4147-A177-3AD203B41FA5}">
                      <a16:colId xmlns:a16="http://schemas.microsoft.com/office/drawing/2014/main" val="2083154921"/>
                    </a:ext>
                  </a:extLst>
                </a:gridCol>
                <a:gridCol w="682116">
                  <a:extLst>
                    <a:ext uri="{9D8B030D-6E8A-4147-A177-3AD203B41FA5}">
                      <a16:colId xmlns:a16="http://schemas.microsoft.com/office/drawing/2014/main" val="76368659"/>
                    </a:ext>
                  </a:extLst>
                </a:gridCol>
                <a:gridCol w="682116">
                  <a:extLst>
                    <a:ext uri="{9D8B030D-6E8A-4147-A177-3AD203B41FA5}">
                      <a16:colId xmlns:a16="http://schemas.microsoft.com/office/drawing/2014/main" val="3115887366"/>
                    </a:ext>
                  </a:extLst>
                </a:gridCol>
              </a:tblGrid>
              <a:tr h="324000">
                <a:tc>
                  <a:txBody>
                    <a:bodyPr/>
                    <a:lstStyle/>
                    <a:p>
                      <a:pPr algn="l" fontAlgn="t"/>
                      <a:r>
                        <a:rPr lang="nb-NO" sz="1400" u="none" strike="noStrike" dirty="0">
                          <a:effectLst/>
                        </a:rPr>
                        <a:t> </a:t>
                      </a:r>
                      <a:endParaRPr lang="nb-NO" sz="1400" b="0" i="0" u="none" strike="noStrike" dirty="0">
                        <a:solidFill>
                          <a:srgbClr val="000000"/>
                        </a:solidFill>
                        <a:effectLst/>
                        <a:latin typeface="Arial" panose="020B0604020202020204" pitchFamily="34" charset="0"/>
                      </a:endParaRPr>
                    </a:p>
                  </a:txBody>
                  <a:tcPr marL="7620" marR="7620" marT="7620" marB="0"/>
                </a:tc>
                <a:tc>
                  <a:txBody>
                    <a:bodyPr/>
                    <a:lstStyle/>
                    <a:p>
                      <a:pPr algn="ctr" rtl="0" fontAlgn="ctr"/>
                      <a:r>
                        <a:rPr lang="nb-NO" sz="1400" u="none" strike="noStrike" dirty="0">
                          <a:effectLst/>
                        </a:rPr>
                        <a:t>DBP</a:t>
                      </a:r>
                      <a:endParaRPr lang="nb-NO" sz="14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a:effectLst/>
                        </a:rPr>
                        <a:t>SBP</a:t>
                      </a:r>
                      <a:endParaRPr lang="nb-NO" sz="1400" b="0" i="0" u="none" strike="noStrike">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891317382"/>
                  </a:ext>
                </a:extLst>
              </a:tr>
              <a:tr h="324000">
                <a:tc>
                  <a:txBody>
                    <a:bodyPr/>
                    <a:lstStyle/>
                    <a:p>
                      <a:pPr algn="l" rtl="0" fontAlgn="ctr"/>
                      <a:r>
                        <a:rPr lang="nb-NO" sz="1400" u="none" strike="noStrike">
                          <a:effectLst/>
                        </a:rPr>
                        <a:t>All</a:t>
                      </a:r>
                      <a:endParaRPr lang="nb-NO" sz="1400" b="1" i="0" u="none" strike="noStrike">
                        <a:solidFill>
                          <a:srgbClr val="FFFFFF"/>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dirty="0">
                          <a:effectLst/>
                        </a:rPr>
                        <a:t>9246</a:t>
                      </a:r>
                      <a:endParaRPr lang="nb-NO" sz="14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dirty="0">
                          <a:effectLst/>
                        </a:rPr>
                        <a:t>9540</a:t>
                      </a:r>
                      <a:endParaRPr lang="nb-NO" sz="14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921265097"/>
                  </a:ext>
                </a:extLst>
              </a:tr>
              <a:tr h="324000">
                <a:tc>
                  <a:txBody>
                    <a:bodyPr/>
                    <a:lstStyle/>
                    <a:p>
                      <a:pPr algn="l" rtl="0" fontAlgn="ctr"/>
                      <a:r>
                        <a:rPr lang="nb-NO" sz="1400" u="none" strike="noStrike">
                          <a:effectLst/>
                        </a:rPr>
                        <a:t>Concordant</a:t>
                      </a:r>
                      <a:endParaRPr lang="nb-NO" sz="1400" b="1" i="0" u="none" strike="noStrike">
                        <a:solidFill>
                          <a:srgbClr val="FFFFFF"/>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a:effectLst/>
                        </a:rPr>
                        <a:t>5275</a:t>
                      </a:r>
                      <a:endParaRPr lang="nb-NO" sz="1400" b="0" i="0" u="none" strike="noStrike">
                        <a:solidFill>
                          <a:srgbClr val="000000"/>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dirty="0">
                          <a:effectLst/>
                        </a:rPr>
                        <a:t>5244</a:t>
                      </a:r>
                      <a:endParaRPr lang="nb-NO" sz="14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3090651821"/>
                  </a:ext>
                </a:extLst>
              </a:tr>
              <a:tr h="324000">
                <a:tc>
                  <a:txBody>
                    <a:bodyPr/>
                    <a:lstStyle/>
                    <a:p>
                      <a:pPr algn="l" rtl="0" fontAlgn="ctr"/>
                      <a:r>
                        <a:rPr lang="nb-NO" sz="1400" u="none" strike="noStrike">
                          <a:effectLst/>
                        </a:rPr>
                        <a:t>Discordant</a:t>
                      </a:r>
                      <a:endParaRPr lang="nb-NO" sz="1400" b="1" i="0" u="none" strike="noStrike">
                        <a:solidFill>
                          <a:srgbClr val="FFFFFF"/>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dirty="0">
                          <a:effectLst/>
                        </a:rPr>
                        <a:t>3971</a:t>
                      </a:r>
                      <a:endParaRPr lang="nb-NO" sz="1400" b="0" i="0" u="none" strike="noStrike" dirty="0">
                        <a:solidFill>
                          <a:srgbClr val="000000"/>
                        </a:solidFill>
                        <a:effectLst/>
                        <a:latin typeface="Calibri" panose="020F0502020204030204" pitchFamily="34" charset="0"/>
                      </a:endParaRPr>
                    </a:p>
                  </a:txBody>
                  <a:tcPr marL="7620" marR="7620" marT="7620" marB="0" anchor="ctr"/>
                </a:tc>
                <a:tc>
                  <a:txBody>
                    <a:bodyPr/>
                    <a:lstStyle/>
                    <a:p>
                      <a:pPr algn="ctr" rtl="0" fontAlgn="ctr"/>
                      <a:r>
                        <a:rPr lang="nb-NO" sz="1400" u="none" strike="noStrike" dirty="0">
                          <a:effectLst/>
                        </a:rPr>
                        <a:t>4296</a:t>
                      </a:r>
                      <a:endParaRPr lang="nb-NO" sz="1400" b="0" i="0" u="none" strike="noStrike" dirty="0">
                        <a:solidFill>
                          <a:srgbClr val="000000"/>
                        </a:solidFill>
                        <a:effectLst/>
                        <a:latin typeface="Calibri" panose="020F0502020204030204" pitchFamily="34" charset="0"/>
                      </a:endParaRPr>
                    </a:p>
                  </a:txBody>
                  <a:tcPr marL="7620" marR="7620" marT="7620" marB="0" anchor="ctr"/>
                </a:tc>
                <a:extLst>
                  <a:ext uri="{0D108BD9-81ED-4DB2-BD59-A6C34878D82A}">
                    <a16:rowId xmlns:a16="http://schemas.microsoft.com/office/drawing/2014/main" val="1324589886"/>
                  </a:ext>
                </a:extLst>
              </a:tr>
            </a:tbl>
          </a:graphicData>
        </a:graphic>
      </p:graphicFrame>
    </p:spTree>
    <p:extLst>
      <p:ext uri="{BB962C8B-B14F-4D97-AF65-F5344CB8AC3E}">
        <p14:creationId xmlns:p14="http://schemas.microsoft.com/office/powerpoint/2010/main" val="3205106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74331" y="1520037"/>
            <a:ext cx="2760618" cy="2308324"/>
          </a:xfrm>
          <a:prstGeom prst="rect">
            <a:avLst/>
          </a:prstGeom>
        </p:spPr>
        <p:txBody>
          <a:bodyPr wrap="square">
            <a:spAutoFit/>
          </a:bodyPr>
          <a:lstStyle/>
          <a:p>
            <a:r>
              <a:rPr lang="en-US" dirty="0" smtClean="0">
                <a:latin typeface="Calibri" panose="020F0502020204030204" pitchFamily="34" charset="0"/>
                <a:ea typeface="Calibri" panose="020F0502020204030204" pitchFamily="34" charset="0"/>
                <a:cs typeface="Times New Roman" panose="02020603050405020304" pitchFamily="18" charset="0"/>
              </a:rPr>
              <a:t>No clear clusters of </a:t>
            </a:r>
            <a:r>
              <a:rPr lang="en-US" dirty="0" smtClean="0">
                <a:latin typeface="Calibri" panose="020F0502020204030204" pitchFamily="34" charset="0"/>
                <a:ea typeface="Calibri" panose="020F0502020204030204" pitchFamily="34" charset="0"/>
                <a:cs typeface="Times New Roman" panose="02020603050405020304" pitchFamily="18" charset="0"/>
              </a:rPr>
              <a:t>patients</a:t>
            </a:r>
          </a:p>
          <a:p>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smtClean="0">
                <a:latin typeface="Calibri" panose="020F0502020204030204" pitchFamily="34" charset="0"/>
                <a:ea typeface="Calibri" panose="020F0502020204030204" pitchFamily="34" charset="0"/>
                <a:cs typeface="Times New Roman" panose="02020603050405020304" pitchFamily="18" charset="0"/>
              </a:rPr>
              <a:t>Mixed pattern amongst patients</a:t>
            </a:r>
          </a:p>
          <a:p>
            <a:r>
              <a:rPr lang="en-US" dirty="0" smtClean="0">
                <a:latin typeface="Calibri" panose="020F0502020204030204" pitchFamily="34" charset="0"/>
                <a:ea typeface="Calibri" panose="020F0502020204030204" pitchFamily="34" charset="0"/>
                <a:cs typeface="Times New Roman" panose="02020603050405020304" pitchFamily="18" charset="0"/>
              </a:rPr>
              <a:t>Extremes in all directions</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endParaRPr lang="en-US" dirty="0">
              <a:latin typeface="Calibri" panose="020F0502020204030204" pitchFamily="34" charset="0"/>
              <a:cs typeface="Times New Roman" panose="02020603050405020304" pitchFamily="18" charset="0"/>
            </a:endParaRPr>
          </a:p>
          <a:p>
            <a:endParaRPr lang="en-US" dirty="0"/>
          </a:p>
        </p:txBody>
      </p:sp>
      <p:pic>
        <p:nvPicPr>
          <p:cNvPr id="4" name="Picture 3"/>
          <p:cNvPicPr>
            <a:picLocks noChangeAspect="1"/>
          </p:cNvPicPr>
          <p:nvPr/>
        </p:nvPicPr>
        <p:blipFill>
          <a:blip r:embed="rId2"/>
          <a:stretch>
            <a:fillRect/>
          </a:stretch>
        </p:blipFill>
        <p:spPr>
          <a:xfrm>
            <a:off x="905690" y="470260"/>
            <a:ext cx="7765076" cy="5895706"/>
          </a:xfrm>
          <a:prstGeom prst="rect">
            <a:avLst/>
          </a:prstGeom>
        </p:spPr>
      </p:pic>
    </p:spTree>
    <p:extLst>
      <p:ext uri="{BB962C8B-B14F-4D97-AF65-F5344CB8AC3E}">
        <p14:creationId xmlns:p14="http://schemas.microsoft.com/office/powerpoint/2010/main" val="2837725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074331" y="1520037"/>
            <a:ext cx="2760618" cy="2862322"/>
          </a:xfrm>
          <a:prstGeom prst="rect">
            <a:avLst/>
          </a:prstGeom>
        </p:spPr>
        <p:txBody>
          <a:bodyPr wrap="square">
            <a:spAutoFit/>
          </a:bodyPr>
          <a:lstStyle/>
          <a:p>
            <a:r>
              <a:rPr lang="en-US" dirty="0" smtClean="0">
                <a:latin typeface="Calibri" panose="020F0502020204030204" pitchFamily="34" charset="0"/>
                <a:cs typeface="Times New Roman" panose="02020603050405020304" pitchFamily="18" charset="0"/>
              </a:rPr>
              <a:t>Top decile for both scores (77 patients per score)</a:t>
            </a:r>
          </a:p>
          <a:p>
            <a:endParaRPr lang="en-US" dirty="0" smtClean="0">
              <a:latin typeface="Calibri" panose="020F0502020204030204" pitchFamily="34" charset="0"/>
              <a:cs typeface="Times New Roman" panose="02020603050405020304" pitchFamily="18" charset="0"/>
            </a:endParaRPr>
          </a:p>
          <a:p>
            <a:r>
              <a:rPr lang="en-US" dirty="0" smtClean="0">
                <a:latin typeface="Calibri" panose="020F0502020204030204" pitchFamily="34" charset="0"/>
                <a:cs typeface="Times New Roman" panose="02020603050405020304" pitchFamily="18" charset="0"/>
              </a:rPr>
              <a:t>DBP: 5 SCZ patients in top decile for both scores </a:t>
            </a:r>
          </a:p>
          <a:p>
            <a:endParaRPr lang="en-US" dirty="0">
              <a:latin typeface="Calibri" panose="020F0502020204030204" pitchFamily="34" charset="0"/>
              <a:cs typeface="Times New Roman" panose="02020603050405020304" pitchFamily="18" charset="0"/>
            </a:endParaRPr>
          </a:p>
          <a:p>
            <a:r>
              <a:rPr lang="en-US" dirty="0" smtClean="0">
                <a:latin typeface="Calibri" panose="020F0502020204030204" pitchFamily="34" charset="0"/>
                <a:cs typeface="Times New Roman" panose="02020603050405020304" pitchFamily="18" charset="0"/>
              </a:rPr>
              <a:t>SBP: 12 SCZ patients in top decile of both scores</a:t>
            </a:r>
          </a:p>
          <a:p>
            <a:endParaRPr lang="en-US" dirty="0">
              <a:latin typeface="Calibri" panose="020F0502020204030204" pitchFamily="34" charset="0"/>
              <a:cs typeface="Times New Roman" panose="02020603050405020304" pitchFamily="18" charset="0"/>
            </a:endParaRPr>
          </a:p>
          <a:p>
            <a:endParaRPr lang="en-US" dirty="0"/>
          </a:p>
        </p:txBody>
      </p:sp>
      <p:pic>
        <p:nvPicPr>
          <p:cNvPr id="4" name="Picture 3"/>
          <p:cNvPicPr>
            <a:picLocks noChangeAspect="1"/>
          </p:cNvPicPr>
          <p:nvPr/>
        </p:nvPicPr>
        <p:blipFill>
          <a:blip r:embed="rId2"/>
          <a:stretch>
            <a:fillRect/>
          </a:stretch>
        </p:blipFill>
        <p:spPr>
          <a:xfrm>
            <a:off x="905690" y="470260"/>
            <a:ext cx="7765076" cy="5895706"/>
          </a:xfrm>
          <a:prstGeom prst="rect">
            <a:avLst/>
          </a:prstGeom>
        </p:spPr>
      </p:pic>
      <p:cxnSp>
        <p:nvCxnSpPr>
          <p:cNvPr id="5" name="Straight Connector 4"/>
          <p:cNvCxnSpPr/>
          <p:nvPr/>
        </p:nvCxnSpPr>
        <p:spPr>
          <a:xfrm>
            <a:off x="1227909" y="2124889"/>
            <a:ext cx="740228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6618534" y="513805"/>
            <a:ext cx="0" cy="547769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4753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304572" y="175658"/>
            <a:ext cx="5379416" cy="1844647"/>
          </a:xfrm>
          <a:prstGeom prst="rect">
            <a:avLst/>
          </a:prstGeom>
        </p:spPr>
      </p:pic>
      <p:pic>
        <p:nvPicPr>
          <p:cNvPr id="4" name="Picture 3"/>
          <p:cNvPicPr>
            <a:picLocks noChangeAspect="1"/>
          </p:cNvPicPr>
          <p:nvPr/>
        </p:nvPicPr>
        <p:blipFill>
          <a:blip r:embed="rId3"/>
          <a:stretch>
            <a:fillRect/>
          </a:stretch>
        </p:blipFill>
        <p:spPr>
          <a:xfrm>
            <a:off x="4304572" y="2296740"/>
            <a:ext cx="5379416" cy="1860987"/>
          </a:xfrm>
          <a:prstGeom prst="rect">
            <a:avLst/>
          </a:prstGeom>
        </p:spPr>
      </p:pic>
      <p:pic>
        <p:nvPicPr>
          <p:cNvPr id="5" name="Picture 4"/>
          <p:cNvPicPr>
            <a:picLocks noChangeAspect="1"/>
          </p:cNvPicPr>
          <p:nvPr/>
        </p:nvPicPr>
        <p:blipFill>
          <a:blip r:embed="rId4"/>
          <a:stretch>
            <a:fillRect/>
          </a:stretch>
        </p:blipFill>
        <p:spPr>
          <a:xfrm>
            <a:off x="4304572" y="4434162"/>
            <a:ext cx="6191152" cy="1987795"/>
          </a:xfrm>
          <a:prstGeom prst="rect">
            <a:avLst/>
          </a:prstGeom>
        </p:spPr>
      </p:pic>
      <p:sp>
        <p:nvSpPr>
          <p:cNvPr id="9" name="Rectangle 8"/>
          <p:cNvSpPr/>
          <p:nvPr/>
        </p:nvSpPr>
        <p:spPr>
          <a:xfrm>
            <a:off x="521697" y="416919"/>
            <a:ext cx="2133600" cy="3406061"/>
          </a:xfrm>
          <a:prstGeom prst="rect">
            <a:avLst/>
          </a:prstGeom>
          <a:ln>
            <a:solidFill>
              <a:schemeClr val="accent1"/>
            </a:solidFill>
          </a:ln>
        </p:spPr>
        <p:txBody>
          <a:bodyPr wrap="square">
            <a:spAutoFit/>
          </a:bodyPr>
          <a:lstStyle/>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Weight</a:t>
            </a: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BMI</a:t>
            </a:r>
          </a:p>
          <a:p>
            <a:pPr algn="ctr">
              <a:spcAft>
                <a:spcPts val="800"/>
              </a:spcAft>
            </a:pPr>
            <a:r>
              <a:rPr lang="en-US" dirty="0" err="1" smtClean="0">
                <a:latin typeface="Calibri" panose="020F0502020204030204" pitchFamily="34" charset="0"/>
                <a:ea typeface="Calibri" panose="020F0502020204030204" pitchFamily="34" charset="0"/>
                <a:cs typeface="Times New Roman" panose="02020603050405020304" pitchFamily="18" charset="0"/>
              </a:rPr>
              <a:t>Hip|Waist</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err="1" smtClean="0">
                <a:latin typeface="Calibri" panose="020F0502020204030204" pitchFamily="34" charset="0"/>
                <a:ea typeface="Calibri" panose="020F0502020204030204" pitchFamily="34" charset="0"/>
                <a:cs typeface="Times New Roman" panose="02020603050405020304" pitchFamily="18" charset="0"/>
              </a:rPr>
              <a:t>Circ</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W/H ratio</a:t>
            </a: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DBP|SBP</a:t>
            </a: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Heart Rate | Regular</a:t>
            </a: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Time using snus</a:t>
            </a: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Regular smoker</a:t>
            </a:r>
          </a:p>
          <a:p>
            <a:pPr algn="ct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Regular snus</a:t>
            </a:r>
          </a:p>
        </p:txBody>
      </p:sp>
    </p:spTree>
    <p:extLst>
      <p:ext uri="{BB962C8B-B14F-4D97-AF65-F5344CB8AC3E}">
        <p14:creationId xmlns:p14="http://schemas.microsoft.com/office/powerpoint/2010/main" val="2839659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An external file that holds a picture, illustration, etc.&#10;Object name is emss-80726-f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426" y="821295"/>
            <a:ext cx="10495008" cy="553611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577737" y="2142309"/>
            <a:ext cx="8194766" cy="47026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1264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582" y="3140670"/>
            <a:ext cx="11543744" cy="646331"/>
          </a:xfrm>
          <a:prstGeom prst="rect">
            <a:avLst/>
          </a:prstGeom>
        </p:spPr>
        <p:txBody>
          <a:bodyPr wrap="square">
            <a:spAutoFit/>
          </a:bodyPr>
          <a:lstStyle/>
          <a:p>
            <a:pPr algn="just"/>
            <a:r>
              <a:rPr lang="en-US" b="1" dirty="0">
                <a:latin typeface="Calibri" panose="020F0502020204030204" pitchFamily="34" charset="0"/>
                <a:ea typeface="Calibri" panose="020F0502020204030204" pitchFamily="34" charset="0"/>
              </a:rPr>
              <a:t>Also, if there is no allelic congruence beyond random, why are the disorders co-morbid with the sleep traits? </a:t>
            </a:r>
            <a:endParaRPr lang="en-US" b="1" dirty="0" smtClean="0">
              <a:latin typeface="Calibri" panose="020F0502020204030204" pitchFamily="34" charset="0"/>
              <a:ea typeface="Calibri" panose="020F0502020204030204" pitchFamily="34" charset="0"/>
            </a:endParaRPr>
          </a:p>
          <a:p>
            <a:pPr algn="just"/>
            <a:endParaRPr lang="en-US" b="1" dirty="0">
              <a:latin typeface="Calibri" panose="020F0502020204030204" pitchFamily="34" charset="0"/>
            </a:endParaRPr>
          </a:p>
        </p:txBody>
      </p:sp>
      <p:sp>
        <p:nvSpPr>
          <p:cNvPr id="3" name="Rectangle 2"/>
          <p:cNvSpPr/>
          <p:nvPr/>
        </p:nvSpPr>
        <p:spPr>
          <a:xfrm>
            <a:off x="369582" y="1076075"/>
            <a:ext cx="11543744" cy="2031325"/>
          </a:xfrm>
          <a:prstGeom prst="rect">
            <a:avLst/>
          </a:prstGeom>
        </p:spPr>
        <p:txBody>
          <a:bodyPr wrap="square">
            <a:spAutoFit/>
          </a:bodyPr>
          <a:lstStyle/>
          <a:p>
            <a:pPr algn="just"/>
            <a:r>
              <a:rPr lang="en-US" b="1" dirty="0">
                <a:latin typeface="Calibri" panose="020F0502020204030204" pitchFamily="34" charset="0"/>
                <a:ea typeface="Calibri" panose="020F0502020204030204" pitchFamily="34" charset="0"/>
              </a:rPr>
              <a:t>And in the context of shared genetics, what does it mean when there is a high overlap, but the concordance in direction of effects is very close to chance. For example, the congruence for whatever it is that is shared between SZ and insomnia is only 52%. This is not much more than the 50% expected by chance, and is identical to the 48% they report in ST1 for height and schizophrenia (I say identical because if height is scored in terms of shortness, then 48% congruence becomes 52</a:t>
            </a:r>
            <a:r>
              <a:rPr lang="en-US" b="1" dirty="0" smtClean="0">
                <a:latin typeface="Calibri" panose="020F0502020204030204" pitchFamily="34" charset="0"/>
                <a:ea typeface="Calibri" panose="020F0502020204030204" pitchFamily="34" charset="0"/>
              </a:rPr>
              <a:t>%).</a:t>
            </a:r>
          </a:p>
          <a:p>
            <a:pPr algn="just"/>
            <a:endParaRPr lang="en-US" b="1" dirty="0">
              <a:latin typeface="Calibri" panose="020F0502020204030204" pitchFamily="34" charset="0"/>
            </a:endParaRPr>
          </a:p>
          <a:p>
            <a:pPr algn="just"/>
            <a:endParaRPr lang="en-US" dirty="0"/>
          </a:p>
        </p:txBody>
      </p:sp>
    </p:spTree>
    <p:extLst>
      <p:ext uri="{BB962C8B-B14F-4D97-AF65-F5344CB8AC3E}">
        <p14:creationId xmlns:p14="http://schemas.microsoft.com/office/powerpoint/2010/main" val="248756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5464" y="226823"/>
            <a:ext cx="6714307" cy="6463308"/>
          </a:xfrm>
          <a:prstGeom prst="rect">
            <a:avLst/>
          </a:prstGeom>
        </p:spPr>
        <p:txBody>
          <a:bodyPr wrap="square">
            <a:spAutoFit/>
          </a:bodyPr>
          <a:lstStyle/>
          <a:p>
            <a:pPr>
              <a:spcAft>
                <a:spcPts val="0"/>
              </a:spcAft>
            </a:pPr>
            <a:r>
              <a:rPr lang="nb-NO" dirty="0" smtClean="0">
                <a:latin typeface="Calibri" panose="020F0502020204030204" pitchFamily="34" charset="0"/>
                <a:ea typeface="Calibri" panose="020F0502020204030204" pitchFamily="34" charset="0"/>
                <a:cs typeface="Times New Roman" panose="02020603050405020304" pitchFamily="18" charset="0"/>
              </a:rPr>
              <a:t>How </a:t>
            </a:r>
            <a:r>
              <a:rPr lang="nb-NO" dirty="0" err="1" smtClean="0">
                <a:latin typeface="Calibri" panose="020F0502020204030204" pitchFamily="34" charset="0"/>
                <a:ea typeface="Calibri" panose="020F0502020204030204" pitchFamily="34" charset="0"/>
                <a:cs typeface="Times New Roman" panose="02020603050405020304" pitchFamily="18" charset="0"/>
              </a:rPr>
              <a:t>can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genetic</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overlap</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explain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comorbidity</a:t>
            </a:r>
            <a:r>
              <a:rPr lang="nb-NO" dirty="0">
                <a:latin typeface="Calibri" panose="020F0502020204030204" pitchFamily="34" charset="0"/>
                <a:ea typeface="Calibri" panose="020F0502020204030204" pitchFamily="34" charset="0"/>
                <a:cs typeface="Times New Roman" panose="02020603050405020304" pitchFamily="18" charset="0"/>
              </a:rPr>
              <a:t> in </a:t>
            </a:r>
            <a:r>
              <a:rPr lang="nb-NO" dirty="0" err="1">
                <a:latin typeface="Calibri" panose="020F0502020204030204" pitchFamily="34" charset="0"/>
                <a:ea typeface="Calibri" panose="020F0502020204030204" pitchFamily="34" charset="0"/>
                <a:cs typeface="Times New Roman" panose="02020603050405020304" pitchFamily="18" charset="0"/>
              </a:rPr>
              <a:t>subgroups</a:t>
            </a:r>
            <a:r>
              <a:rPr lang="nb-NO" dirty="0">
                <a:latin typeface="Calibri" panose="020F0502020204030204" pitchFamily="34" charset="0"/>
                <a:ea typeface="Calibri" panose="020F0502020204030204" pitchFamily="34" charset="0"/>
                <a:cs typeface="Times New Roman" panose="02020603050405020304" pitchFamily="18" charset="0"/>
              </a:rPr>
              <a:t> in </a:t>
            </a:r>
            <a:r>
              <a:rPr lang="nb-NO" dirty="0" err="1">
                <a:latin typeface="Calibri" panose="020F0502020204030204" pitchFamily="34" charset="0"/>
                <a:ea typeface="Calibri" panose="020F0502020204030204" pitchFamily="34" charset="0"/>
                <a:cs typeface="Times New Roman" panose="02020603050405020304" pitchFamily="18" charset="0"/>
              </a:rPr>
              <a:t>the</a:t>
            </a:r>
            <a:r>
              <a:rPr lang="nb-NO" dirty="0">
                <a:latin typeface="Calibri" panose="020F0502020204030204" pitchFamily="34" charset="0"/>
                <a:ea typeface="Calibri" panose="020F0502020204030204" pitchFamily="34" charset="0"/>
                <a:cs typeface="Times New Roman" panose="02020603050405020304" pitchFamily="18" charset="0"/>
              </a:rPr>
              <a:t> absence </a:t>
            </a:r>
            <a:r>
              <a:rPr lang="nb-NO" dirty="0" err="1">
                <a:latin typeface="Calibri" panose="020F0502020204030204" pitchFamily="34" charset="0"/>
                <a:ea typeface="Calibri" panose="020F0502020204030204" pitchFamily="34" charset="0"/>
                <a:cs typeface="Times New Roman" panose="02020603050405020304" pitchFamily="18" charset="0"/>
              </a:rPr>
              <a:t>of</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genetic</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correlation</a:t>
            </a:r>
            <a:r>
              <a:rPr lang="nb-NO" dirty="0" smtClean="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nb-NO" dirty="0" smtClean="0">
                <a:latin typeface="Calibri" panose="020F0502020204030204" pitchFamily="34" charset="0"/>
                <a:ea typeface="Calibri" panose="020F0502020204030204" pitchFamily="34" charset="0"/>
                <a:cs typeface="Times New Roman" panose="02020603050405020304" pitchFamily="18" charset="0"/>
              </a:rPr>
              <a:t>e.g. SCZ </a:t>
            </a:r>
            <a:r>
              <a:rPr lang="nb-NO" dirty="0" err="1" smtClean="0">
                <a:latin typeface="Calibri" panose="020F0502020204030204" pitchFamily="34" charset="0"/>
                <a:ea typeface="Calibri" panose="020F0502020204030204" pitchFamily="34" charset="0"/>
                <a:cs typeface="Times New Roman" panose="02020603050405020304" pitchFamily="18" charset="0"/>
              </a:rPr>
              <a:t>patients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with</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insomnia</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comorbidity</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nb-NO"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nb-NO"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nb-NO" dirty="0" err="1" smtClean="0">
                <a:latin typeface="Calibri" panose="020F0502020204030204" pitchFamily="34" charset="0"/>
                <a:ea typeface="Calibri" panose="020F0502020204030204" pitchFamily="34" charset="0"/>
                <a:cs typeface="Times New Roman" panose="02020603050405020304" pitchFamily="18" charset="0"/>
              </a:rPr>
              <a:t>Two</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a:latin typeface="Calibri" panose="020F0502020204030204" pitchFamily="34" charset="0"/>
                <a:ea typeface="Calibri" panose="020F0502020204030204" pitchFamily="34" charset="0"/>
                <a:cs typeface="Times New Roman" panose="02020603050405020304" pitchFamily="18" charset="0"/>
              </a:rPr>
              <a:t>scenarios: </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spcAft>
                <a:spcPts val="0"/>
              </a:spcAft>
              <a:buAutoNum type="arabicPeriod"/>
            </a:pPr>
            <a:r>
              <a:rPr lang="nb-NO" dirty="0" err="1" smtClean="0">
                <a:latin typeface="Calibri" panose="020F0502020204030204" pitchFamily="34" charset="0"/>
                <a:ea typeface="Calibri" panose="020F0502020204030204" pitchFamily="34" charset="0"/>
                <a:cs typeface="Times New Roman" panose="02020603050405020304" pitchFamily="18" charset="0"/>
              </a:rPr>
              <a:t>Each</a:t>
            </a:r>
            <a:r>
              <a:rPr lang="nb-NO" dirty="0" smtClean="0">
                <a:latin typeface="Calibri" panose="020F0502020204030204" pitchFamily="34" charset="0"/>
                <a:ea typeface="Calibri" panose="020F0502020204030204" pitchFamily="34" charset="0"/>
                <a:cs typeface="Times New Roman" panose="02020603050405020304" pitchFamily="18" charset="0"/>
              </a:rPr>
              <a:t> SCZ </a:t>
            </a:r>
            <a:r>
              <a:rPr lang="nb-NO" dirty="0" err="1" smtClean="0">
                <a:latin typeface="Calibri" panose="020F0502020204030204" pitchFamily="34" charset="0"/>
                <a:ea typeface="Calibri" panose="020F0502020204030204" pitchFamily="34" charset="0"/>
                <a:cs typeface="Times New Roman" panose="02020603050405020304" pitchFamily="18" charset="0"/>
              </a:rPr>
              <a:t>patient</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a:latin typeface="Calibri" panose="020F0502020204030204" pitchFamily="34" charset="0"/>
                <a:ea typeface="Calibri" panose="020F0502020204030204" pitchFamily="34" charset="0"/>
                <a:cs typeface="Times New Roman" panose="02020603050405020304" pitchFamily="18" charset="0"/>
              </a:rPr>
              <a:t>has </a:t>
            </a:r>
            <a:r>
              <a:rPr lang="nb-NO" dirty="0" err="1">
                <a:latin typeface="Calibri" panose="020F0502020204030204" pitchFamily="34" charset="0"/>
                <a:ea typeface="Calibri" panose="020F0502020204030204" pitchFamily="34" charset="0"/>
                <a:cs typeface="Times New Roman" panose="02020603050405020304" pitchFamily="18" charset="0"/>
              </a:rPr>
              <a:t>this</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mixed</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pattern</a:t>
            </a:r>
            <a:r>
              <a:rPr lang="nb-NO" dirty="0">
                <a:latin typeface="Calibri" panose="020F0502020204030204" pitchFamily="34" charset="0"/>
                <a:ea typeface="Calibri" panose="020F0502020204030204" pitchFamily="34" charset="0"/>
                <a:cs typeface="Times New Roman" panose="02020603050405020304" pitchFamily="18" charset="0"/>
              </a:rPr>
              <a:t> in </a:t>
            </a:r>
            <a:r>
              <a:rPr lang="nb-NO" dirty="0" err="1">
                <a:latin typeface="Calibri" panose="020F0502020204030204" pitchFamily="34" charset="0"/>
                <a:ea typeface="Calibri" panose="020F0502020204030204" pitchFamily="34" charset="0"/>
                <a:cs typeface="Times New Roman" panose="02020603050405020304" pitchFamily="18" charset="0"/>
              </a:rPr>
              <a:t>their</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genome</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800100" lvl="1" indent="-342900">
              <a:buFont typeface="Arial" panose="020B0604020202020204" pitchFamily="34" charset="0"/>
              <a:buChar char="•"/>
            </a:pPr>
            <a:r>
              <a:rPr lang="nb-NO" dirty="0" err="1">
                <a:latin typeface="Calibri" panose="020F0502020204030204" pitchFamily="34" charset="0"/>
                <a:ea typeface="Calibri" panose="020F0502020204030204" pitchFamily="34" charset="0"/>
                <a:cs typeface="Times New Roman" panose="02020603050405020304" pitchFamily="18" charset="0"/>
              </a:rPr>
              <a:t>D</a:t>
            </a:r>
            <a:r>
              <a:rPr lang="nb-NO" dirty="0" err="1" smtClean="0">
                <a:latin typeface="Calibri" panose="020F0502020204030204" pitchFamily="34" charset="0"/>
                <a:ea typeface="Calibri" panose="020F0502020204030204" pitchFamily="34" charset="0"/>
                <a:cs typeface="Times New Roman" panose="02020603050405020304" pitchFamily="18" charset="0"/>
              </a:rPr>
              <a:t>ifficult</a:t>
            </a:r>
            <a:r>
              <a:rPr lang="nb-NO" dirty="0" smtClean="0">
                <a:latin typeface="Calibri" panose="020F0502020204030204" pitchFamily="34" charset="0"/>
                <a:ea typeface="Calibri" panose="020F0502020204030204" pitchFamily="34" charset="0"/>
                <a:cs typeface="Times New Roman" panose="02020603050405020304" pitchFamily="18" charset="0"/>
              </a:rPr>
              <a:t> for </a:t>
            </a:r>
            <a:r>
              <a:rPr lang="nb-NO" dirty="0" err="1" smtClean="0">
                <a:latin typeface="Calibri" panose="020F0502020204030204" pitchFamily="34" charset="0"/>
                <a:ea typeface="Calibri" panose="020F0502020204030204" pitchFamily="34" charset="0"/>
                <a:cs typeface="Times New Roman" panose="02020603050405020304" pitchFamily="18" charset="0"/>
              </a:rPr>
              <a:t>genetics</a:t>
            </a:r>
            <a:r>
              <a:rPr lang="nb-NO" dirty="0" smtClean="0">
                <a:latin typeface="Calibri" panose="020F0502020204030204" pitchFamily="34" charset="0"/>
                <a:ea typeface="Calibri" panose="020F0502020204030204" pitchFamily="34" charset="0"/>
                <a:cs typeface="Times New Roman" panose="02020603050405020304" pitchFamily="18" charset="0"/>
              </a:rPr>
              <a:t> to drive </a:t>
            </a:r>
            <a:r>
              <a:rPr lang="nb-NO" dirty="0" err="1" smtClean="0">
                <a:latin typeface="Calibri" panose="020F0502020204030204" pitchFamily="34" charset="0"/>
                <a:ea typeface="Calibri" panose="020F0502020204030204" pitchFamily="34" charset="0"/>
                <a:cs typeface="Times New Roman" panose="02020603050405020304" pitchFamily="18" charset="0"/>
              </a:rPr>
              <a:t>the</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clinical</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comorbidity</a:t>
            </a:r>
            <a:r>
              <a:rPr lang="nb-NO" dirty="0" smtClean="0">
                <a:latin typeface="Calibri" panose="020F0502020204030204" pitchFamily="34" charset="0"/>
                <a:ea typeface="Calibri" panose="020F0502020204030204" pitchFamily="34" charset="0"/>
                <a:cs typeface="Times New Roman" panose="02020603050405020304" pitchFamily="18" charset="0"/>
              </a:rPr>
              <a:t>?</a:t>
            </a:r>
          </a:p>
          <a:p>
            <a:pPr marL="800100" lvl="1" indent="-342900">
              <a:buFont typeface="Arial" panose="020B0604020202020204" pitchFamily="34" charset="0"/>
              <a:buChar char="•"/>
            </a:pPr>
            <a:r>
              <a:rPr lang="nb-NO" dirty="0">
                <a:latin typeface="Calibri" panose="020F0502020204030204" pitchFamily="34" charset="0"/>
                <a:ea typeface="Calibri" panose="020F0502020204030204" pitchFamily="34" charset="0"/>
                <a:cs typeface="Times New Roman" panose="02020603050405020304" pitchFamily="18" charset="0"/>
              </a:rPr>
              <a:t>O</a:t>
            </a:r>
            <a:r>
              <a:rPr lang="nb-NO" dirty="0" smtClean="0">
                <a:latin typeface="Calibri" panose="020F0502020204030204" pitchFamily="34" charset="0"/>
                <a:ea typeface="Calibri" panose="020F0502020204030204" pitchFamily="34" charset="0"/>
                <a:cs typeface="Times New Roman" panose="02020603050405020304" pitchFamily="18" charset="0"/>
              </a:rPr>
              <a:t>verlapping/</a:t>
            </a:r>
            <a:r>
              <a:rPr lang="nb-NO" dirty="0" err="1" smtClean="0">
                <a:latin typeface="Calibri" panose="020F0502020204030204" pitchFamily="34" charset="0"/>
                <a:ea typeface="Calibri" panose="020F0502020204030204" pitchFamily="34" charset="0"/>
                <a:cs typeface="Times New Roman" panose="02020603050405020304" pitchFamily="18" charset="0"/>
              </a:rPr>
              <a:t>shared</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biology</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with</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mixed</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effect</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directions</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800100" lvl="1" indent="-342900">
              <a:buFont typeface="Arial" panose="020B0604020202020204" pitchFamily="34" charset="0"/>
              <a:buChar char="•"/>
            </a:pPr>
            <a:r>
              <a:rPr lang="nb-NO" dirty="0" err="1">
                <a:latin typeface="Calibri" panose="020F0502020204030204" pitchFamily="34" charset="0"/>
                <a:ea typeface="Calibri" panose="020F0502020204030204" pitchFamily="34" charset="0"/>
                <a:cs typeface="Times New Roman" panose="02020603050405020304" pitchFamily="18" charset="0"/>
              </a:rPr>
              <a:t>S</a:t>
            </a:r>
            <a:r>
              <a:rPr lang="nb-NO" dirty="0" err="1" smtClean="0">
                <a:latin typeface="Calibri" panose="020F0502020204030204" pitchFamily="34" charset="0"/>
                <a:ea typeface="Calibri" panose="020F0502020204030204" pitchFamily="34" charset="0"/>
                <a:cs typeface="Times New Roman" panose="02020603050405020304" pitchFamily="18" charset="0"/>
              </a:rPr>
              <a:t>chizophrenia</a:t>
            </a:r>
            <a:r>
              <a:rPr lang="nb-NO" dirty="0" smtClean="0">
                <a:latin typeface="Calibri" panose="020F0502020204030204" pitchFamily="34" charset="0"/>
                <a:ea typeface="Calibri" panose="020F0502020204030204" pitchFamily="34" charset="0"/>
                <a:cs typeface="Times New Roman" panose="02020603050405020304" pitchFamily="18" charset="0"/>
              </a:rPr>
              <a:t> &amp; </a:t>
            </a:r>
            <a:r>
              <a:rPr lang="nb-NO" dirty="0" err="1" smtClean="0">
                <a:latin typeface="Calibri" panose="020F0502020204030204" pitchFamily="34" charset="0"/>
                <a:ea typeface="Calibri" panose="020F0502020204030204" pitchFamily="34" charset="0"/>
                <a:cs typeface="Times New Roman" panose="02020603050405020304" pitchFamily="18" charset="0"/>
              </a:rPr>
              <a:t>Parkinson's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disease</a:t>
            </a:r>
            <a:r>
              <a:rPr lang="nb-NO" dirty="0" smtClean="0">
                <a:latin typeface="Calibri" panose="020F0502020204030204" pitchFamily="34" charset="0"/>
                <a:ea typeface="Calibri" panose="020F0502020204030204" pitchFamily="34" charset="0"/>
                <a:cs typeface="Times New Roman" panose="02020603050405020304" pitchFamily="18" charset="0"/>
              </a:rPr>
              <a:t>: overlapping </a:t>
            </a:r>
            <a:r>
              <a:rPr lang="nb-NO" dirty="0" err="1" smtClean="0">
                <a:latin typeface="Calibri" panose="020F0502020204030204" pitchFamily="34" charset="0"/>
                <a:ea typeface="Calibri" panose="020F0502020204030204" pitchFamily="34" charset="0"/>
                <a:cs typeface="Times New Roman" panose="02020603050405020304" pitchFamily="18" charset="0"/>
              </a:rPr>
              <a:t>mechanisms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of</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dopamine</a:t>
            </a:r>
            <a:r>
              <a:rPr lang="nb-NO" dirty="0" smtClean="0">
                <a:latin typeface="Calibri" panose="020F0502020204030204" pitchFamily="34" charset="0"/>
                <a:ea typeface="Calibri" panose="020F0502020204030204" pitchFamily="34" charset="0"/>
                <a:cs typeface="Times New Roman" panose="02020603050405020304" pitchFamily="18" charset="0"/>
              </a:rPr>
              <a:t> system </a:t>
            </a:r>
            <a:r>
              <a:rPr lang="nb-NO" dirty="0" err="1" smtClean="0">
                <a:latin typeface="Calibri" panose="020F0502020204030204" pitchFamily="34" charset="0"/>
                <a:ea typeface="Calibri" panose="020F0502020204030204" pitchFamily="34" charset="0"/>
                <a:cs typeface="Times New Roman" panose="02020603050405020304" pitchFamily="18" charset="0"/>
              </a:rPr>
              <a:t>but</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opposite</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direction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of</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effect</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800100" lvl="1" indent="-342900">
              <a:buFont typeface="Arial" panose="020B0604020202020204" pitchFamily="34" charset="0"/>
              <a:buChar char="•"/>
            </a:pP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spcAft>
                <a:spcPts val="0"/>
              </a:spcAft>
              <a:buAutoNum type="arabicPeriod"/>
            </a:pPr>
            <a:r>
              <a:rPr lang="nb-NO" dirty="0" err="1" smtClean="0">
                <a:latin typeface="Calibri" panose="020F0502020204030204" pitchFamily="34" charset="0"/>
                <a:ea typeface="Calibri" panose="020F0502020204030204" pitchFamily="34" charset="0"/>
                <a:cs typeface="Times New Roman" panose="02020603050405020304" pitchFamily="18" charset="0"/>
              </a:rPr>
              <a:t>Specific</a:t>
            </a:r>
            <a:r>
              <a:rPr lang="nb-NO" dirty="0" smtClean="0">
                <a:latin typeface="Calibri" panose="020F0502020204030204" pitchFamily="34" charset="0"/>
                <a:ea typeface="Calibri" panose="020F0502020204030204" pitchFamily="34" charset="0"/>
                <a:cs typeface="Times New Roman" panose="02020603050405020304" pitchFamily="18" charset="0"/>
              </a:rPr>
              <a:t> SCZ </a:t>
            </a:r>
            <a:r>
              <a:rPr lang="nb-NO" dirty="0" err="1" smtClean="0">
                <a:latin typeface="Calibri" panose="020F0502020204030204" pitchFamily="34" charset="0"/>
                <a:ea typeface="Calibri" panose="020F0502020204030204" pitchFamily="34" charset="0"/>
                <a:cs typeface="Times New Roman" panose="02020603050405020304" pitchFamily="18" charset="0"/>
              </a:rPr>
              <a:t>patient</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subgroups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exist</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with</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a:latin typeface="Calibri" panose="020F0502020204030204" pitchFamily="34" charset="0"/>
                <a:ea typeface="Calibri" panose="020F0502020204030204" pitchFamily="34" charset="0"/>
                <a:cs typeface="Times New Roman" panose="02020603050405020304" pitchFamily="18" charset="0"/>
              </a:rPr>
              <a:t>different </a:t>
            </a:r>
            <a:r>
              <a:rPr lang="nb-NO" dirty="0" err="1" smtClean="0">
                <a:latin typeface="Calibri" panose="020F0502020204030204" pitchFamily="34" charset="0"/>
                <a:ea typeface="Calibri" panose="020F0502020204030204" pitchFamily="34" charset="0"/>
                <a:cs typeface="Times New Roman" panose="02020603050405020304" pitchFamily="18" charset="0"/>
              </a:rPr>
              <a:t>patterns</a:t>
            </a:r>
            <a:r>
              <a:rPr lang="nb-NO" dirty="0" smtClean="0">
                <a:latin typeface="Calibri" panose="020F0502020204030204" pitchFamily="34" charset="0"/>
                <a:ea typeface="Calibri" panose="020F0502020204030204" pitchFamily="34" charset="0"/>
                <a:cs typeface="Times New Roman" panose="02020603050405020304" pitchFamily="18" charset="0"/>
              </a:rPr>
              <a:t>.</a:t>
            </a:r>
          </a:p>
          <a:p>
            <a:pPr marL="800100" lvl="1" indent="-342900">
              <a:buFont typeface="Arial" panose="020B0604020202020204" pitchFamily="34" charset="0"/>
              <a:buChar char="•"/>
            </a:pPr>
            <a:r>
              <a:rPr lang="nb-NO" dirty="0" err="1">
                <a:latin typeface="Calibri" panose="020F0502020204030204" pitchFamily="34" charset="0"/>
                <a:ea typeface="Calibri" panose="020F0502020204030204" pitchFamily="34" charset="0"/>
                <a:cs typeface="Times New Roman" panose="02020603050405020304" pitchFamily="18" charset="0"/>
              </a:rPr>
              <a:t>S</a:t>
            </a:r>
            <a:r>
              <a:rPr lang="nb-NO" dirty="0" err="1" smtClean="0">
                <a:latin typeface="Calibri" panose="020F0502020204030204" pitchFamily="34" charset="0"/>
                <a:ea typeface="Calibri" panose="020F0502020204030204" pitchFamily="34" charset="0"/>
                <a:cs typeface="Times New Roman" panose="02020603050405020304" pitchFamily="18" charset="0"/>
              </a:rPr>
              <a:t>chizophrenia</a:t>
            </a:r>
            <a:r>
              <a:rPr lang="nb-NO" dirty="0" smtClean="0">
                <a:latin typeface="Calibri" panose="020F0502020204030204" pitchFamily="34" charset="0"/>
                <a:ea typeface="Calibri" panose="020F0502020204030204" pitchFamily="34" charset="0"/>
                <a:cs typeface="Times New Roman" panose="02020603050405020304" pitchFamily="18" charset="0"/>
              </a:rPr>
              <a:t> is </a:t>
            </a:r>
            <a:r>
              <a:rPr lang="nb-NO" dirty="0" err="1" smtClean="0">
                <a:latin typeface="Calibri" panose="020F0502020204030204" pitchFamily="34" charset="0"/>
                <a:ea typeface="Calibri" panose="020F0502020204030204" pitchFamily="34" charset="0"/>
                <a:cs typeface="Times New Roman" panose="02020603050405020304" pitchFamily="18" charset="0"/>
              </a:rPr>
              <a:t>heterogenic</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diagnostic</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category</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800100" lvl="1" indent="-342900">
              <a:buFont typeface="Arial" panose="020B0604020202020204" pitchFamily="34" charset="0"/>
              <a:buChar char="•"/>
            </a:pPr>
            <a:r>
              <a:rPr lang="nb-NO" dirty="0" err="1">
                <a:latin typeface="Calibri" panose="020F0502020204030204" pitchFamily="34" charset="0"/>
                <a:ea typeface="Calibri" panose="020F0502020204030204" pitchFamily="34" charset="0"/>
                <a:cs typeface="Times New Roman" panose="02020603050405020304" pitchFamily="18" charset="0"/>
              </a:rPr>
              <a:t>P</a:t>
            </a:r>
            <a:r>
              <a:rPr lang="nb-NO" dirty="0" err="1" smtClean="0">
                <a:latin typeface="Calibri" panose="020F0502020204030204" pitchFamily="34" charset="0"/>
                <a:ea typeface="Calibri" panose="020F0502020204030204" pitchFamily="34" charset="0"/>
                <a:cs typeface="Times New Roman" panose="02020603050405020304" pitchFamily="18" charset="0"/>
              </a:rPr>
              <a:t>ossible</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that</a:t>
            </a:r>
            <a:r>
              <a:rPr lang="nb-NO" dirty="0" smtClean="0">
                <a:latin typeface="Calibri" panose="020F0502020204030204" pitchFamily="34" charset="0"/>
                <a:ea typeface="Calibri" panose="020F0502020204030204" pitchFamily="34" charset="0"/>
                <a:cs typeface="Times New Roman" panose="02020603050405020304" pitchFamily="18" charset="0"/>
              </a:rPr>
              <a:t> in a </a:t>
            </a:r>
            <a:r>
              <a:rPr lang="nb-NO" dirty="0" err="1" smtClean="0">
                <a:latin typeface="Calibri" panose="020F0502020204030204" pitchFamily="34" charset="0"/>
                <a:ea typeface="Calibri" panose="020F0502020204030204" pitchFamily="34" charset="0"/>
                <a:cs typeface="Times New Roman" panose="02020603050405020304" pitchFamily="18" charset="0"/>
              </a:rPr>
              <a:t>subgroup</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of</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schizophrenia</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there</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could</a:t>
            </a:r>
            <a:r>
              <a:rPr lang="nb-NO" dirty="0" smtClean="0">
                <a:latin typeface="Calibri" panose="020F0502020204030204" pitchFamily="34" charset="0"/>
                <a:ea typeface="Calibri" panose="020F0502020204030204" pitchFamily="34" charset="0"/>
                <a:cs typeface="Times New Roman" panose="02020603050405020304" pitchFamily="18" charset="0"/>
              </a:rPr>
              <a:t> be more </a:t>
            </a:r>
            <a:r>
              <a:rPr lang="nb-NO" dirty="0" err="1" smtClean="0">
                <a:latin typeface="Calibri" panose="020F0502020204030204" pitchFamily="34" charset="0"/>
                <a:ea typeface="Calibri" panose="020F0502020204030204" pitchFamily="34" charset="0"/>
                <a:cs typeface="Times New Roman" panose="02020603050405020304" pitchFamily="18" charset="0"/>
              </a:rPr>
              <a:t>patients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with</a:t>
            </a:r>
            <a:r>
              <a:rPr lang="nb-NO" dirty="0" smtClean="0">
                <a:latin typeface="Calibri" panose="020F0502020204030204" pitchFamily="34" charset="0"/>
                <a:ea typeface="Calibri" panose="020F0502020204030204" pitchFamily="34" charset="0"/>
                <a:cs typeface="Times New Roman" panose="02020603050405020304" pitchFamily="18" charset="0"/>
              </a:rPr>
              <a:t> a positive </a:t>
            </a:r>
            <a:r>
              <a:rPr lang="nb-NO" dirty="0" err="1" smtClean="0">
                <a:latin typeface="Calibri" panose="020F0502020204030204" pitchFamily="34" charset="0"/>
                <a:ea typeface="Calibri" panose="020F0502020204030204" pitchFamily="34" charset="0"/>
                <a:cs typeface="Times New Roman" panose="02020603050405020304" pitchFamily="18" charset="0"/>
              </a:rPr>
              <a:t>genetic</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correlation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with</a:t>
            </a:r>
            <a:r>
              <a:rPr lang="nb-NO" dirty="0" smtClean="0">
                <a:latin typeface="Calibri" panose="020F0502020204030204" pitchFamily="34" charset="0"/>
                <a:ea typeface="Calibri" panose="020F0502020204030204" pitchFamily="34" charset="0"/>
                <a:cs typeface="Times New Roman" panose="02020603050405020304" pitchFamily="18" charset="0"/>
              </a:rPr>
              <a:t> a </a:t>
            </a:r>
            <a:r>
              <a:rPr lang="nb-NO" dirty="0" err="1" smtClean="0">
                <a:latin typeface="Calibri" panose="020F0502020204030204" pitchFamily="34" charset="0"/>
                <a:ea typeface="Calibri" panose="020F0502020204030204" pitchFamily="34" charset="0"/>
                <a:cs typeface="Times New Roman" panose="02020603050405020304" pitchFamily="18" charset="0"/>
              </a:rPr>
              <a:t>sleep</a:t>
            </a:r>
            <a:r>
              <a:rPr lang="nb-NO" dirty="0" smtClean="0">
                <a:latin typeface="Calibri" panose="020F0502020204030204" pitchFamily="34" charset="0"/>
                <a:ea typeface="Calibri" panose="020F0502020204030204" pitchFamily="34" charset="0"/>
                <a:cs typeface="Times New Roman" panose="02020603050405020304" pitchFamily="18" charset="0"/>
              </a:rPr>
              <a:t> phenotypes</a:t>
            </a:r>
          </a:p>
          <a:p>
            <a:pPr marL="800100" lvl="1" indent="-342900">
              <a:buFont typeface="Arial" panose="020B0604020202020204" pitchFamily="34" charset="0"/>
              <a:buChar char="•"/>
            </a:pPr>
            <a:r>
              <a:rPr lang="nb-NO" dirty="0" err="1" smtClean="0">
                <a:latin typeface="Calibri" panose="020F0502020204030204" pitchFamily="34" charset="0"/>
                <a:ea typeface="Calibri" panose="020F0502020204030204" pitchFamily="34" charset="0"/>
                <a:cs typeface="Times New Roman" panose="02020603050405020304" pitchFamily="18" charset="0"/>
              </a:rPr>
              <a:t>comorbidity</a:t>
            </a:r>
            <a:r>
              <a:rPr lang="nb-NO" dirty="0" smtClean="0">
                <a:latin typeface="Calibri" panose="020F0502020204030204" pitchFamily="34" charset="0"/>
                <a:ea typeface="Calibri" panose="020F0502020204030204" pitchFamily="34" charset="0"/>
                <a:cs typeface="Times New Roman" panose="02020603050405020304" pitchFamily="18" charset="0"/>
              </a:rPr>
              <a:t> in a </a:t>
            </a:r>
            <a:r>
              <a:rPr lang="nb-NO" dirty="0" err="1" smtClean="0">
                <a:latin typeface="Calibri" panose="020F0502020204030204" pitchFamily="34" charset="0"/>
                <a:ea typeface="Calibri" panose="020F0502020204030204" pitchFamily="34" charset="0"/>
                <a:cs typeface="Times New Roman" panose="02020603050405020304" pitchFamily="18" charset="0"/>
              </a:rPr>
              <a:t>subgroup</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SCZ+insomnia</a:t>
            </a:r>
            <a:r>
              <a:rPr lang="nb-NO" dirty="0" smtClean="0">
                <a:latin typeface="Calibri" panose="020F0502020204030204" pitchFamily="34" charset="0"/>
                <a:ea typeface="Calibri" panose="020F0502020204030204" pitchFamily="34" charset="0"/>
                <a:cs typeface="Times New Roman" panose="02020603050405020304" pitchFamily="18" charset="0"/>
              </a:rPr>
              <a:t> versus SCZ-</a:t>
            </a:r>
            <a:r>
              <a:rPr lang="nb-NO" dirty="0" err="1" smtClean="0">
                <a:latin typeface="Calibri" panose="020F0502020204030204" pitchFamily="34" charset="0"/>
                <a:ea typeface="Calibri" panose="020F0502020204030204" pitchFamily="34" charset="0"/>
                <a:cs typeface="Times New Roman" panose="02020603050405020304" pitchFamily="18" charset="0"/>
              </a:rPr>
              <a:t>insomnia</a:t>
            </a:r>
            <a:r>
              <a:rPr lang="nb-NO" dirty="0" smtClean="0">
                <a:latin typeface="Calibri" panose="020F0502020204030204" pitchFamily="34" charset="0"/>
                <a:ea typeface="Calibri" panose="020F0502020204030204" pitchFamily="34" charset="0"/>
                <a:cs typeface="Times New Roman" panose="02020603050405020304" pitchFamily="18" charset="0"/>
              </a:rPr>
              <a:t>)</a:t>
            </a: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spcAft>
                <a:spcPts val="0"/>
              </a:spcAft>
              <a:buAutoNum type="arabicPeriod"/>
            </a:pPr>
            <a:endParaRPr lang="nb-NO"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smtClean="0">
                <a:latin typeface="Calibri" panose="020F0502020204030204" pitchFamily="34" charset="0"/>
                <a:ea typeface="Calibri" panose="020F0502020204030204" pitchFamily="34" charset="0"/>
                <a:cs typeface="Times New Roman" panose="02020603050405020304" pitchFamily="18" charset="0"/>
              </a:rPr>
              <a:t>    </a:t>
            </a:r>
            <a:endParaRPr lang="nb-NO"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p:nvPr/>
        </p:nvPicPr>
        <p:blipFill>
          <a:blip r:embed="rId2"/>
          <a:stretch>
            <a:fillRect/>
          </a:stretch>
        </p:blipFill>
        <p:spPr>
          <a:xfrm>
            <a:off x="7149736" y="680766"/>
            <a:ext cx="3566750" cy="5555422"/>
          </a:xfrm>
          <a:prstGeom prst="rect">
            <a:avLst/>
          </a:prstGeom>
        </p:spPr>
      </p:pic>
      <p:pic>
        <p:nvPicPr>
          <p:cNvPr id="4" name="Picture 3">
            <a:extLst>
              <a:ext uri="{FF2B5EF4-FFF2-40B4-BE49-F238E27FC236}">
                <a16:creationId xmlns:a16="http://schemas.microsoft.com/office/drawing/2014/main" id="{F6E12B35-49ED-4CD6-B674-5BE275371D71}"/>
              </a:ext>
            </a:extLst>
          </p:cNvPr>
          <p:cNvPicPr>
            <a:picLocks noChangeAspect="1"/>
          </p:cNvPicPr>
          <p:nvPr/>
        </p:nvPicPr>
        <p:blipFill rotWithShape="1">
          <a:blip r:embed="rId3"/>
          <a:srcRect r="88054" b="29415"/>
          <a:stretch/>
        </p:blipFill>
        <p:spPr>
          <a:xfrm>
            <a:off x="10861859" y="496009"/>
            <a:ext cx="1096897" cy="2517157"/>
          </a:xfrm>
          <a:prstGeom prst="rect">
            <a:avLst/>
          </a:prstGeom>
        </p:spPr>
      </p:pic>
      <p:pic>
        <p:nvPicPr>
          <p:cNvPr id="5" name="Picture 4">
            <a:extLst>
              <a:ext uri="{FF2B5EF4-FFF2-40B4-BE49-F238E27FC236}">
                <a16:creationId xmlns:a16="http://schemas.microsoft.com/office/drawing/2014/main" id="{F6E12B35-49ED-4CD6-B674-5BE275371D71}"/>
              </a:ext>
            </a:extLst>
          </p:cNvPr>
          <p:cNvPicPr>
            <a:picLocks noChangeAspect="1"/>
          </p:cNvPicPr>
          <p:nvPr/>
        </p:nvPicPr>
        <p:blipFill rotWithShape="1">
          <a:blip r:embed="rId3"/>
          <a:srcRect l="85622" t="-1112" r="73" b="19333"/>
          <a:stretch/>
        </p:blipFill>
        <p:spPr>
          <a:xfrm>
            <a:off x="10861859" y="3074127"/>
            <a:ext cx="1070721" cy="2377440"/>
          </a:xfrm>
          <a:prstGeom prst="rect">
            <a:avLst/>
          </a:prstGeom>
        </p:spPr>
      </p:pic>
    </p:spTree>
    <p:extLst>
      <p:ext uri="{BB962C8B-B14F-4D97-AF65-F5344CB8AC3E}">
        <p14:creationId xmlns:p14="http://schemas.microsoft.com/office/powerpoint/2010/main" val="617463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801" r="67517" b="52772"/>
          <a:stretch/>
        </p:blipFill>
        <p:spPr>
          <a:xfrm>
            <a:off x="3268275" y="4354"/>
            <a:ext cx="261257" cy="2910517"/>
          </a:xfrm>
          <a:prstGeom prst="rect">
            <a:avLst/>
          </a:prstGeom>
        </p:spPr>
      </p:pic>
      <p:pic>
        <p:nvPicPr>
          <p:cNvPr id="7" name="Picture 6"/>
          <p:cNvPicPr>
            <a:picLocks noChangeAspect="1"/>
          </p:cNvPicPr>
          <p:nvPr/>
        </p:nvPicPr>
        <p:blipFill rotWithShape="1">
          <a:blip r:embed="rId2"/>
          <a:srcRect l="39141" r="58178" b="52560"/>
          <a:stretch/>
        </p:blipFill>
        <p:spPr>
          <a:xfrm>
            <a:off x="3512112" y="0"/>
            <a:ext cx="261257" cy="2923580"/>
          </a:xfrm>
          <a:prstGeom prst="rect">
            <a:avLst/>
          </a:prstGeom>
        </p:spPr>
      </p:pic>
      <p:pic>
        <p:nvPicPr>
          <p:cNvPr id="8" name="Picture 7"/>
          <p:cNvPicPr>
            <a:picLocks noChangeAspect="1"/>
          </p:cNvPicPr>
          <p:nvPr/>
        </p:nvPicPr>
        <p:blipFill rotWithShape="1">
          <a:blip r:embed="rId2"/>
          <a:srcRect r="79329" b="52635"/>
          <a:stretch/>
        </p:blipFill>
        <p:spPr>
          <a:xfrm>
            <a:off x="1262741" y="4354"/>
            <a:ext cx="2014243" cy="2918947"/>
          </a:xfrm>
          <a:prstGeom prst="rect">
            <a:avLst/>
          </a:prstGeom>
        </p:spPr>
      </p:pic>
      <p:sp>
        <p:nvSpPr>
          <p:cNvPr id="9" name="TextBox 8">
            <a:extLst>
              <a:ext uri="{FF2B5EF4-FFF2-40B4-BE49-F238E27FC236}">
                <a16:creationId xmlns:a16="http://schemas.microsoft.com/office/drawing/2014/main" id="{85FC0EF1-D920-4B44-AA27-38E5FD0172DB}"/>
              </a:ext>
            </a:extLst>
          </p:cNvPr>
          <p:cNvSpPr txBox="1"/>
          <p:nvPr/>
        </p:nvSpPr>
        <p:spPr>
          <a:xfrm>
            <a:off x="7247878" y="2553969"/>
            <a:ext cx="3556358" cy="369332"/>
          </a:xfrm>
          <a:prstGeom prst="rect">
            <a:avLst/>
          </a:prstGeom>
          <a:noFill/>
        </p:spPr>
        <p:txBody>
          <a:bodyPr wrap="none" rtlCol="0">
            <a:spAutoFit/>
          </a:bodyPr>
          <a:lstStyle/>
          <a:p>
            <a:r>
              <a:rPr lang="en-US" dirty="0"/>
              <a:t>Sniekers et al, </a:t>
            </a:r>
            <a:r>
              <a:rPr lang="en-US" i="1" dirty="0"/>
              <a:t>Nature Genetics </a:t>
            </a:r>
            <a:r>
              <a:rPr lang="en-US" dirty="0"/>
              <a:t>2017</a:t>
            </a:r>
          </a:p>
        </p:txBody>
      </p:sp>
      <p:pic>
        <p:nvPicPr>
          <p:cNvPr id="10" name="Picture 9">
            <a:extLst>
              <a:ext uri="{FF2B5EF4-FFF2-40B4-BE49-F238E27FC236}">
                <a16:creationId xmlns:a16="http://schemas.microsoft.com/office/drawing/2014/main" id="{B43F7AB6-A6DB-4218-89F6-DE4193E1855C}"/>
              </a:ext>
            </a:extLst>
          </p:cNvPr>
          <p:cNvPicPr>
            <a:picLocks noChangeAspect="1"/>
          </p:cNvPicPr>
          <p:nvPr/>
        </p:nvPicPr>
        <p:blipFill rotWithShape="1">
          <a:blip r:embed="rId3">
            <a:extLst>
              <a:ext uri="{28A0092B-C50C-407E-A947-70E740481C1C}">
                <a14:useLocalDpi xmlns:a14="http://schemas.microsoft.com/office/drawing/2010/main" val="0"/>
              </a:ext>
            </a:extLst>
          </a:blip>
          <a:srcRect l="16039" r="6570" b="13809"/>
          <a:stretch/>
        </p:blipFill>
        <p:spPr>
          <a:xfrm>
            <a:off x="5178015" y="1272813"/>
            <a:ext cx="5486957" cy="1364860"/>
          </a:xfrm>
          <a:prstGeom prst="rect">
            <a:avLst/>
          </a:prstGeom>
        </p:spPr>
      </p:pic>
      <p:sp>
        <p:nvSpPr>
          <p:cNvPr id="11" name="Title 1">
            <a:extLst>
              <a:ext uri="{FF2B5EF4-FFF2-40B4-BE49-F238E27FC236}">
                <a16:creationId xmlns:a16="http://schemas.microsoft.com/office/drawing/2014/main" id="{D4F70E25-5B6C-4A35-B181-CECB64C6678E}"/>
              </a:ext>
            </a:extLst>
          </p:cNvPr>
          <p:cNvSpPr txBox="1">
            <a:spLocks/>
          </p:cNvSpPr>
          <p:nvPr/>
        </p:nvSpPr>
        <p:spPr>
          <a:xfrm>
            <a:off x="6360083" y="687077"/>
            <a:ext cx="3942158" cy="600215"/>
          </a:xfrm>
          <a:prstGeom prst="rect">
            <a:avLst/>
          </a:prstGeom>
        </p:spPr>
        <p:txBody>
          <a:bodyPr/>
          <a:lstStyle>
            <a:lvl1pPr algn="l" defTabSz="914354" rtl="0" eaLnBrk="1" latinLnBrk="0" hangingPunct="1">
              <a:lnSpc>
                <a:spcPct val="90000"/>
              </a:lnSpc>
              <a:spcBef>
                <a:spcPct val="0"/>
              </a:spcBef>
              <a:buNone/>
              <a:defRPr sz="2800" kern="1200">
                <a:solidFill>
                  <a:schemeClr val="tx2"/>
                </a:solidFill>
                <a:latin typeface="+mj-lt"/>
                <a:ea typeface="+mj-ea"/>
                <a:cs typeface="+mj-cs"/>
              </a:defRPr>
            </a:lvl1pPr>
          </a:lstStyle>
          <a:p>
            <a:r>
              <a:rPr lang="en-US" sz="1800" dirty="0" smtClean="0"/>
              <a:t>Genetic correlations with Intelligence</a:t>
            </a:r>
            <a:endParaRPr lang="en-US" sz="1800" dirty="0"/>
          </a:p>
        </p:txBody>
      </p:sp>
      <p:pic>
        <p:nvPicPr>
          <p:cNvPr id="12" name="Bilde 6">
            <a:extLst>
              <a:ext uri="{FF2B5EF4-FFF2-40B4-BE49-F238E27FC236}">
                <a16:creationId xmlns:a16="http://schemas.microsoft.com/office/drawing/2014/main" id="{6FB5F889-1602-463C-A6A4-ACFEACA88CC5}"/>
              </a:ext>
            </a:extLst>
          </p:cNvPr>
          <p:cNvPicPr>
            <a:picLocks noChangeAspect="1"/>
          </p:cNvPicPr>
          <p:nvPr/>
        </p:nvPicPr>
        <p:blipFill>
          <a:blip r:embed="rId4"/>
          <a:stretch>
            <a:fillRect/>
          </a:stretch>
        </p:blipFill>
        <p:spPr>
          <a:xfrm>
            <a:off x="1862822" y="3055868"/>
            <a:ext cx="5134440" cy="3588452"/>
          </a:xfrm>
          <a:prstGeom prst="rect">
            <a:avLst/>
          </a:prstGeom>
        </p:spPr>
      </p:pic>
      <p:sp>
        <p:nvSpPr>
          <p:cNvPr id="13" name="TekstSylinder 4">
            <a:extLst>
              <a:ext uri="{FF2B5EF4-FFF2-40B4-BE49-F238E27FC236}">
                <a16:creationId xmlns:a16="http://schemas.microsoft.com/office/drawing/2014/main" id="{5B0B86EE-CE7C-4594-9F68-FC5E1D9E2D25}"/>
              </a:ext>
            </a:extLst>
          </p:cNvPr>
          <p:cNvSpPr txBox="1"/>
          <p:nvPr/>
        </p:nvSpPr>
        <p:spPr>
          <a:xfrm>
            <a:off x="6696021" y="3972931"/>
            <a:ext cx="5198859" cy="1754326"/>
          </a:xfrm>
          <a:prstGeom prst="rect">
            <a:avLst/>
          </a:prstGeom>
          <a:noFill/>
        </p:spPr>
        <p:txBody>
          <a:bodyPr wrap="none" rtlCol="0">
            <a:spAutoFit/>
          </a:bodyPr>
          <a:lstStyle/>
          <a:p>
            <a:r>
              <a:rPr lang="nb-NO" dirty="0" err="1"/>
              <a:t>Poor</a:t>
            </a:r>
            <a:r>
              <a:rPr lang="nb-NO" dirty="0"/>
              <a:t> </a:t>
            </a:r>
            <a:r>
              <a:rPr lang="nb-NO" dirty="0" err="1"/>
              <a:t>school</a:t>
            </a:r>
            <a:r>
              <a:rPr lang="nb-NO" dirty="0"/>
              <a:t> </a:t>
            </a:r>
            <a:r>
              <a:rPr lang="nb-NO" dirty="0" err="1"/>
              <a:t>performance</a:t>
            </a:r>
            <a:r>
              <a:rPr lang="nb-NO" dirty="0"/>
              <a:t> </a:t>
            </a:r>
            <a:r>
              <a:rPr lang="nb-NO" dirty="0" err="1"/>
              <a:t>associated</a:t>
            </a:r>
            <a:r>
              <a:rPr lang="nb-NO" dirty="0"/>
              <a:t> </a:t>
            </a:r>
            <a:r>
              <a:rPr lang="nb-NO" dirty="0" err="1"/>
              <a:t>with</a:t>
            </a:r>
            <a:r>
              <a:rPr lang="nb-NO" dirty="0"/>
              <a:t> SCZ</a:t>
            </a:r>
          </a:p>
          <a:p>
            <a:r>
              <a:rPr lang="nb-NO" dirty="0" err="1"/>
              <a:t>Poor</a:t>
            </a:r>
            <a:r>
              <a:rPr lang="nb-NO" dirty="0"/>
              <a:t> and </a:t>
            </a:r>
            <a:r>
              <a:rPr lang="nb-NO" dirty="0" err="1"/>
              <a:t>good</a:t>
            </a:r>
            <a:r>
              <a:rPr lang="nb-NO" dirty="0"/>
              <a:t> </a:t>
            </a:r>
            <a:r>
              <a:rPr lang="nb-NO" dirty="0" err="1"/>
              <a:t>performances</a:t>
            </a:r>
            <a:r>
              <a:rPr lang="nb-NO" dirty="0"/>
              <a:t> </a:t>
            </a:r>
            <a:r>
              <a:rPr lang="nb-NO" dirty="0" err="1"/>
              <a:t>associated</a:t>
            </a:r>
            <a:r>
              <a:rPr lang="nb-NO" dirty="0"/>
              <a:t> </a:t>
            </a:r>
            <a:r>
              <a:rPr lang="nb-NO" dirty="0" err="1"/>
              <a:t>with</a:t>
            </a:r>
            <a:r>
              <a:rPr lang="nb-NO" dirty="0"/>
              <a:t> BD</a:t>
            </a:r>
          </a:p>
          <a:p>
            <a:endParaRPr lang="nb-NO" dirty="0"/>
          </a:p>
          <a:p>
            <a:r>
              <a:rPr lang="nb-NO" dirty="0"/>
              <a:t>713,876 </a:t>
            </a:r>
            <a:r>
              <a:rPr lang="nb-NO" dirty="0" smtClean="0"/>
              <a:t>students in </a:t>
            </a:r>
            <a:r>
              <a:rPr lang="nb-NO" dirty="0" err="1" smtClean="0"/>
              <a:t>Sweden</a:t>
            </a:r>
            <a:r>
              <a:rPr lang="nb-NO" dirty="0"/>
              <a:t> (15-16 </a:t>
            </a:r>
            <a:r>
              <a:rPr lang="nb-NO" dirty="0" err="1"/>
              <a:t>years</a:t>
            </a:r>
            <a:r>
              <a:rPr lang="nb-NO" dirty="0"/>
              <a:t> </a:t>
            </a:r>
            <a:r>
              <a:rPr lang="nb-NO" dirty="0" err="1" smtClean="0"/>
              <a:t>old</a:t>
            </a:r>
            <a:r>
              <a:rPr lang="nb-NO" dirty="0" smtClean="0"/>
              <a:t>)</a:t>
            </a:r>
            <a:endParaRPr lang="nb-NO" dirty="0"/>
          </a:p>
          <a:p>
            <a:r>
              <a:rPr lang="nb-NO" dirty="0"/>
              <a:t>Hospital </a:t>
            </a:r>
            <a:r>
              <a:rPr lang="nb-NO" dirty="0" err="1"/>
              <a:t>admitance</a:t>
            </a:r>
            <a:r>
              <a:rPr lang="nb-NO" dirty="0"/>
              <a:t> </a:t>
            </a:r>
            <a:r>
              <a:rPr lang="nb-NO" dirty="0" err="1"/>
              <a:t>between</a:t>
            </a:r>
            <a:r>
              <a:rPr lang="nb-NO" dirty="0"/>
              <a:t> </a:t>
            </a:r>
            <a:r>
              <a:rPr lang="nb-NO" dirty="0" smtClean="0"/>
              <a:t>17-31 </a:t>
            </a:r>
            <a:r>
              <a:rPr lang="nb-NO" dirty="0" err="1" smtClean="0"/>
              <a:t>years</a:t>
            </a:r>
            <a:r>
              <a:rPr lang="nb-NO" dirty="0" smtClean="0"/>
              <a:t> </a:t>
            </a:r>
            <a:r>
              <a:rPr lang="nb-NO" dirty="0" err="1"/>
              <a:t>of</a:t>
            </a:r>
            <a:r>
              <a:rPr lang="nb-NO" dirty="0"/>
              <a:t> age</a:t>
            </a:r>
          </a:p>
          <a:p>
            <a:r>
              <a:rPr lang="nb-NO" dirty="0" err="1"/>
              <a:t>MacCabe</a:t>
            </a:r>
            <a:r>
              <a:rPr lang="nb-NO" dirty="0"/>
              <a:t>, </a:t>
            </a:r>
            <a:r>
              <a:rPr lang="nb-NO" dirty="0" err="1" smtClean="0"/>
              <a:t>Br</a:t>
            </a:r>
            <a:r>
              <a:rPr lang="nb-NO" dirty="0" smtClean="0"/>
              <a:t> J Psychiatry, </a:t>
            </a:r>
            <a:r>
              <a:rPr lang="nb-NO" dirty="0"/>
              <a:t>2010</a:t>
            </a:r>
          </a:p>
        </p:txBody>
      </p:sp>
      <p:sp>
        <p:nvSpPr>
          <p:cNvPr id="14" name="Title 1">
            <a:extLst>
              <a:ext uri="{FF2B5EF4-FFF2-40B4-BE49-F238E27FC236}">
                <a16:creationId xmlns:a16="http://schemas.microsoft.com/office/drawing/2014/main" id="{D4F70E25-5B6C-4A35-B181-CECB64C6678E}"/>
              </a:ext>
            </a:extLst>
          </p:cNvPr>
          <p:cNvSpPr txBox="1">
            <a:spLocks/>
          </p:cNvSpPr>
          <p:nvPr/>
        </p:nvSpPr>
        <p:spPr>
          <a:xfrm>
            <a:off x="203123" y="260358"/>
            <a:ext cx="3123550" cy="600215"/>
          </a:xfrm>
          <a:prstGeom prst="rect">
            <a:avLst/>
          </a:prstGeom>
        </p:spPr>
        <p:txBody>
          <a:bodyPr/>
          <a:lstStyle>
            <a:lvl1pPr algn="l" defTabSz="914354" rtl="0" eaLnBrk="1" latinLnBrk="0" hangingPunct="1">
              <a:lnSpc>
                <a:spcPct val="90000"/>
              </a:lnSpc>
              <a:spcBef>
                <a:spcPct val="0"/>
              </a:spcBef>
              <a:buNone/>
              <a:defRPr sz="2800" kern="1200">
                <a:solidFill>
                  <a:schemeClr val="tx2"/>
                </a:solidFill>
                <a:latin typeface="+mj-lt"/>
                <a:ea typeface="+mj-ea"/>
                <a:cs typeface="+mj-cs"/>
              </a:defRPr>
            </a:lvl1pPr>
          </a:lstStyle>
          <a:p>
            <a:r>
              <a:rPr lang="en-US" sz="1800" dirty="0" smtClean="0"/>
              <a:t>Relationship between BD and </a:t>
            </a:r>
            <a:r>
              <a:rPr lang="en-US" sz="1800" dirty="0" smtClean="0"/>
              <a:t>SCZ and </a:t>
            </a:r>
            <a:r>
              <a:rPr lang="en-US" sz="1800" dirty="0" smtClean="0"/>
              <a:t>intelligence</a:t>
            </a:r>
            <a:endParaRPr lang="en-US" sz="1800" dirty="0"/>
          </a:p>
        </p:txBody>
      </p:sp>
    </p:spTree>
    <p:extLst>
      <p:ext uri="{BB962C8B-B14F-4D97-AF65-F5344CB8AC3E}">
        <p14:creationId xmlns:p14="http://schemas.microsoft.com/office/powerpoint/2010/main" val="376993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93816" y="365488"/>
            <a:ext cx="5171259" cy="2423182"/>
          </a:xfrm>
          <a:prstGeom prst="rect">
            <a:avLst/>
          </a:prstGeom>
        </p:spPr>
      </p:pic>
      <p:pic>
        <p:nvPicPr>
          <p:cNvPr id="6" name="Picture 5"/>
          <p:cNvPicPr>
            <a:picLocks noChangeAspect="1"/>
          </p:cNvPicPr>
          <p:nvPr/>
        </p:nvPicPr>
        <p:blipFill>
          <a:blip r:embed="rId3"/>
          <a:stretch>
            <a:fillRect/>
          </a:stretch>
        </p:blipFill>
        <p:spPr>
          <a:xfrm>
            <a:off x="27971" y="2788670"/>
            <a:ext cx="6543005" cy="2738165"/>
          </a:xfrm>
          <a:prstGeom prst="rect">
            <a:avLst/>
          </a:prstGeom>
        </p:spPr>
      </p:pic>
      <p:pic>
        <p:nvPicPr>
          <p:cNvPr id="7" name="Picture 6"/>
          <p:cNvPicPr>
            <a:picLocks noChangeAspect="1"/>
          </p:cNvPicPr>
          <p:nvPr/>
        </p:nvPicPr>
        <p:blipFill>
          <a:blip r:embed="rId4"/>
          <a:stretch>
            <a:fillRect/>
          </a:stretch>
        </p:blipFill>
        <p:spPr>
          <a:xfrm>
            <a:off x="6342424" y="365488"/>
            <a:ext cx="5187725" cy="2896215"/>
          </a:xfrm>
          <a:prstGeom prst="rect">
            <a:avLst/>
          </a:prstGeom>
        </p:spPr>
      </p:pic>
      <p:sp>
        <p:nvSpPr>
          <p:cNvPr id="8" name="Footer Placeholder 3"/>
          <p:cNvSpPr>
            <a:spLocks noGrp="1"/>
          </p:cNvSpPr>
          <p:nvPr>
            <p:ph type="ftr" sz="quarter" idx="11"/>
          </p:nvPr>
        </p:nvSpPr>
        <p:spPr>
          <a:xfrm>
            <a:off x="7536962" y="3261703"/>
            <a:ext cx="3601302" cy="329155"/>
          </a:xfrm>
        </p:spPr>
        <p:txBody>
          <a:bodyPr/>
          <a:lstStyle/>
          <a:p>
            <a:r>
              <a:rPr lang="en-GB" sz="1333" dirty="0" smtClean="0"/>
              <a:t>12 shared loci between BD and Intelligence</a:t>
            </a:r>
            <a:endParaRPr lang="en-GB" sz="1333" dirty="0"/>
          </a:p>
        </p:txBody>
      </p:sp>
      <p:pic>
        <p:nvPicPr>
          <p:cNvPr id="11" name="Picture 10">
            <a:extLst>
              <a:ext uri="{FF2B5EF4-FFF2-40B4-BE49-F238E27FC236}">
                <a16:creationId xmlns:a16="http://schemas.microsoft.com/office/drawing/2014/main" id="{EDF08252-3B59-4B95-8430-6840E1113627}"/>
              </a:ext>
            </a:extLst>
          </p:cNvPr>
          <p:cNvPicPr>
            <a:picLocks noChangeAspect="1"/>
          </p:cNvPicPr>
          <p:nvPr/>
        </p:nvPicPr>
        <p:blipFill rotWithShape="1">
          <a:blip r:embed="rId5"/>
          <a:srcRect l="68821" t="48333" b="8116"/>
          <a:stretch/>
        </p:blipFill>
        <p:spPr>
          <a:xfrm>
            <a:off x="7693077" y="3669239"/>
            <a:ext cx="2955520" cy="2586618"/>
          </a:xfrm>
          <a:prstGeom prst="rect">
            <a:avLst/>
          </a:prstGeom>
        </p:spPr>
      </p:pic>
      <p:sp>
        <p:nvSpPr>
          <p:cNvPr id="12" name="TextBox 11"/>
          <p:cNvSpPr txBox="1"/>
          <p:nvPr/>
        </p:nvSpPr>
        <p:spPr>
          <a:xfrm>
            <a:off x="8689169" y="6160058"/>
            <a:ext cx="2177143" cy="369332"/>
          </a:xfrm>
          <a:prstGeom prst="rect">
            <a:avLst/>
          </a:prstGeom>
          <a:noFill/>
        </p:spPr>
        <p:txBody>
          <a:bodyPr wrap="square" rtlCol="0">
            <a:spAutoFit/>
          </a:bodyPr>
          <a:lstStyle/>
          <a:p>
            <a:r>
              <a:rPr lang="en-US" dirty="0" smtClean="0"/>
              <a:t>INT &amp; BD</a:t>
            </a:r>
            <a:endParaRPr lang="en-US" dirty="0"/>
          </a:p>
        </p:txBody>
      </p:sp>
      <p:sp>
        <p:nvSpPr>
          <p:cNvPr id="2" name="Rectangle 1"/>
          <p:cNvSpPr/>
          <p:nvPr/>
        </p:nvSpPr>
        <p:spPr>
          <a:xfrm>
            <a:off x="836023" y="5606060"/>
            <a:ext cx="6096000" cy="923330"/>
          </a:xfrm>
          <a:prstGeom prst="rect">
            <a:avLst/>
          </a:prstGeom>
        </p:spPr>
        <p:txBody>
          <a:bodyPr>
            <a:spAutoFit/>
          </a:bodyPr>
          <a:lstStyle/>
          <a:p>
            <a:pPr algn="just"/>
            <a:r>
              <a:rPr lang="en-US" dirty="0">
                <a:latin typeface="AdvOTf9433e2d"/>
              </a:rPr>
              <a:t>Indeed, at the 79 loci associated with both </a:t>
            </a:r>
            <a:r>
              <a:rPr lang="en-US" dirty="0" smtClean="0">
                <a:latin typeface="AdvOTf9433e2d"/>
              </a:rPr>
              <a:t>BD </a:t>
            </a:r>
            <a:r>
              <a:rPr lang="en-US" dirty="0">
                <a:latin typeface="AdvOTf9433e2d"/>
              </a:rPr>
              <a:t>and intelligence </a:t>
            </a:r>
            <a:r>
              <a:rPr lang="en-US" dirty="0" smtClean="0">
                <a:latin typeface="AdvOTf9433e2d"/>
              </a:rPr>
              <a:t>… </a:t>
            </a:r>
            <a:r>
              <a:rPr lang="en-US" dirty="0">
                <a:latin typeface="AdvOTf9433e2d"/>
              </a:rPr>
              <a:t>only </a:t>
            </a:r>
            <a:r>
              <a:rPr lang="en-US" b="1" dirty="0">
                <a:latin typeface="AdvOTf9433e2d"/>
              </a:rPr>
              <a:t>51%</a:t>
            </a:r>
            <a:r>
              <a:rPr lang="en-US" dirty="0">
                <a:latin typeface="AdvOTf9433e2d"/>
              </a:rPr>
              <a:t> of BD </a:t>
            </a:r>
            <a:r>
              <a:rPr lang="en-US" dirty="0" smtClean="0">
                <a:latin typeface="AdvOTf9433e2d"/>
              </a:rPr>
              <a:t>risk </a:t>
            </a:r>
            <a:r>
              <a:rPr lang="en-US" dirty="0">
                <a:latin typeface="AdvOTf9433e2d"/>
              </a:rPr>
              <a:t>alleles </a:t>
            </a:r>
            <a:r>
              <a:rPr lang="en-US" dirty="0" smtClean="0">
                <a:latin typeface="AdvOTf9433e2d"/>
              </a:rPr>
              <a:t>were associated </a:t>
            </a:r>
            <a:r>
              <a:rPr lang="en-US" dirty="0">
                <a:latin typeface="AdvOTf9433e2d"/>
              </a:rPr>
              <a:t>with higher cognitive </a:t>
            </a:r>
            <a:r>
              <a:rPr lang="en-US" dirty="0" smtClean="0">
                <a:latin typeface="AdvOTf9433e2d"/>
              </a:rPr>
              <a:t>performance</a:t>
            </a:r>
            <a:r>
              <a:rPr lang="en-US" dirty="0">
                <a:latin typeface="AdvOTf9433e2d"/>
              </a:rPr>
              <a:t>.</a:t>
            </a:r>
            <a:endParaRPr lang="en-US" dirty="0"/>
          </a:p>
        </p:txBody>
      </p:sp>
    </p:spTree>
    <p:extLst>
      <p:ext uri="{BB962C8B-B14F-4D97-AF65-F5344CB8AC3E}">
        <p14:creationId xmlns:p14="http://schemas.microsoft.com/office/powerpoint/2010/main" val="132962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1257" y="546858"/>
            <a:ext cx="11251473" cy="1754326"/>
          </a:xfrm>
          <a:prstGeom prst="rect">
            <a:avLst/>
          </a:prstGeom>
        </p:spPr>
        <p:txBody>
          <a:bodyPr wrap="square">
            <a:spAutoFit/>
          </a:bodyPr>
          <a:lstStyle/>
          <a:p>
            <a:pPr algn="just">
              <a:spcAft>
                <a:spcPts val="0"/>
              </a:spcAft>
            </a:pPr>
            <a:r>
              <a:rPr lang="nb-NO" dirty="0" err="1" smtClean="0">
                <a:latin typeface="Calibri" panose="020F0502020204030204" pitchFamily="34" charset="0"/>
                <a:ea typeface="Calibri" panose="020F0502020204030204" pitchFamily="34" charset="0"/>
                <a:cs typeface="Times New Roman" panose="02020603050405020304" pitchFamily="18" charset="0"/>
              </a:rPr>
              <a:t>Findings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of</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overlap</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between</a:t>
            </a:r>
            <a:r>
              <a:rPr lang="nb-NO" dirty="0">
                <a:latin typeface="Calibri" panose="020F0502020204030204" pitchFamily="34" charset="0"/>
                <a:ea typeface="Calibri" panose="020F0502020204030204" pitchFamily="34" charset="0"/>
                <a:cs typeface="Times New Roman" panose="02020603050405020304" pitchFamily="18" charset="0"/>
              </a:rPr>
              <a:t> BD and </a:t>
            </a:r>
            <a:r>
              <a:rPr lang="nb-NO" dirty="0" err="1">
                <a:latin typeface="Calibri" panose="020F0502020204030204" pitchFamily="34" charset="0"/>
                <a:ea typeface="Calibri" panose="020F0502020204030204" pitchFamily="34" charset="0"/>
                <a:cs typeface="Times New Roman" panose="02020603050405020304" pitchFamily="18" charset="0"/>
              </a:rPr>
              <a:t>intelligence</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with</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mixed</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effects</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unites</a:t>
            </a:r>
            <a:r>
              <a:rPr lang="nb-NO" dirty="0">
                <a:latin typeface="Calibri" panose="020F0502020204030204" pitchFamily="34" charset="0"/>
                <a:ea typeface="Calibri" panose="020F0502020204030204" pitchFamily="34" charset="0"/>
                <a:cs typeface="Times New Roman" panose="02020603050405020304" pitchFamily="18" charset="0"/>
              </a:rPr>
              <a:t> all </a:t>
            </a:r>
            <a:r>
              <a:rPr lang="nb-NO" dirty="0" err="1">
                <a:latin typeface="Calibri" panose="020F0502020204030204" pitchFamily="34" charset="0"/>
                <a:ea typeface="Calibri" panose="020F0502020204030204" pitchFamily="34" charset="0"/>
                <a:cs typeface="Times New Roman" panose="02020603050405020304" pitchFamily="18" charset="0"/>
              </a:rPr>
              <a:t>of</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these</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findings</a:t>
            </a:r>
            <a:r>
              <a:rPr lang="nb-NO" dirty="0">
                <a:latin typeface="Calibri" panose="020F0502020204030204" pitchFamily="34" charset="0"/>
                <a:ea typeface="Calibri" panose="020F0502020204030204" pitchFamily="34" charset="0"/>
                <a:cs typeface="Times New Roman" panose="02020603050405020304" pitchFamily="18" charset="0"/>
              </a:rPr>
              <a:t> and </a:t>
            </a:r>
            <a:r>
              <a:rPr lang="nb-NO" dirty="0" err="1">
                <a:latin typeface="Calibri" panose="020F0502020204030204" pitchFamily="34" charset="0"/>
                <a:ea typeface="Calibri" panose="020F0502020204030204" pitchFamily="34" charset="0"/>
                <a:cs typeface="Times New Roman" panose="02020603050405020304" pitchFamily="18" charset="0"/>
              </a:rPr>
              <a:t>may</a:t>
            </a:r>
            <a:r>
              <a:rPr lang="nb-NO" dirty="0">
                <a:latin typeface="Calibri" panose="020F0502020204030204" pitchFamily="34" charset="0"/>
                <a:ea typeface="Calibri" panose="020F0502020204030204" pitchFamily="34" charset="0"/>
                <a:cs typeface="Times New Roman" panose="02020603050405020304" pitchFamily="18" charset="0"/>
              </a:rPr>
              <a:t> be </a:t>
            </a:r>
            <a:r>
              <a:rPr lang="nb-NO" dirty="0" err="1">
                <a:latin typeface="Calibri" panose="020F0502020204030204" pitchFamily="34" charset="0"/>
                <a:ea typeface="Calibri" panose="020F0502020204030204" pitchFamily="34" charset="0"/>
                <a:cs typeface="Times New Roman" panose="02020603050405020304" pitchFamily="18" charset="0"/>
              </a:rPr>
              <a:t>compatible</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with</a:t>
            </a:r>
            <a:r>
              <a:rPr lang="nb-NO" dirty="0">
                <a:latin typeface="Calibri" panose="020F0502020204030204" pitchFamily="34" charset="0"/>
                <a:ea typeface="Calibri" panose="020F0502020204030204" pitchFamily="34" charset="0"/>
                <a:cs typeface="Times New Roman" panose="02020603050405020304" pitchFamily="18" charset="0"/>
              </a:rPr>
              <a:t> sub-</a:t>
            </a:r>
            <a:r>
              <a:rPr lang="nb-NO" dirty="0" err="1">
                <a:latin typeface="Calibri" panose="020F0502020204030204" pitchFamily="34" charset="0"/>
                <a:ea typeface="Calibri" panose="020F0502020204030204" pitchFamily="34" charset="0"/>
                <a:cs typeface="Times New Roman" panose="02020603050405020304" pitchFamily="18" charset="0"/>
              </a:rPr>
              <a:t>groups</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within</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the</a:t>
            </a:r>
            <a:r>
              <a:rPr lang="nb-NO" dirty="0">
                <a:latin typeface="Calibri" panose="020F0502020204030204" pitchFamily="34" charset="0"/>
                <a:ea typeface="Calibri" panose="020F0502020204030204" pitchFamily="34" charset="0"/>
                <a:cs typeface="Times New Roman" panose="02020603050405020304" pitchFamily="18" charset="0"/>
              </a:rPr>
              <a:t> BD </a:t>
            </a:r>
            <a:r>
              <a:rPr lang="nb-NO" dirty="0" err="1">
                <a:latin typeface="Calibri" panose="020F0502020204030204" pitchFamily="34" charset="0"/>
                <a:ea typeface="Calibri" panose="020F0502020204030204" pitchFamily="34" charset="0"/>
                <a:cs typeface="Times New Roman" panose="02020603050405020304" pitchFamily="18" charset="0"/>
              </a:rPr>
              <a:t>patient</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group</a:t>
            </a:r>
            <a:r>
              <a:rPr lang="nb-NO" dirty="0" smtClean="0">
                <a:latin typeface="Calibri" panose="020F0502020204030204" pitchFamily="34" charset="0"/>
                <a:ea typeface="Calibri" panose="020F0502020204030204" pitchFamily="34" charset="0"/>
                <a:cs typeface="Times New Roman" panose="02020603050405020304" pitchFamily="18" charset="0"/>
              </a:rPr>
              <a:t>. </a:t>
            </a:r>
          </a:p>
          <a:p>
            <a:pPr algn="just">
              <a:spcAft>
                <a:spcPts val="0"/>
              </a:spcAft>
            </a:pPr>
            <a:endParaRPr lang="nb-NO" dirty="0" smtClean="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nb-NO" dirty="0" err="1" smtClean="0">
                <a:latin typeface="Calibri" panose="020F0502020204030204" pitchFamily="34" charset="0"/>
                <a:ea typeface="Calibri" panose="020F0502020204030204" pitchFamily="34" charset="0"/>
                <a:cs typeface="Times New Roman" panose="02020603050405020304" pitchFamily="18" charset="0"/>
              </a:rPr>
              <a:t>Can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a:latin typeface="Calibri" panose="020F0502020204030204" pitchFamily="34" charset="0"/>
                <a:ea typeface="Calibri" panose="020F0502020204030204" pitchFamily="34" charset="0"/>
                <a:cs typeface="Times New Roman" panose="02020603050405020304" pitchFamily="18" charset="0"/>
              </a:rPr>
              <a:t>sub-</a:t>
            </a:r>
            <a:r>
              <a:rPr lang="nb-NO" dirty="0" err="1">
                <a:latin typeface="Calibri" panose="020F0502020204030204" pitchFamily="34" charset="0"/>
                <a:ea typeface="Calibri" panose="020F0502020204030204" pitchFamily="34" charset="0"/>
                <a:cs typeface="Times New Roman" panose="02020603050405020304" pitchFamily="18" charset="0"/>
              </a:rPr>
              <a:t>group</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hypothesis</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explain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a:latin typeface="Calibri" panose="020F0502020204030204" pitchFamily="34" charset="0"/>
                <a:ea typeface="Calibri" panose="020F0502020204030204" pitchFamily="34" charset="0"/>
                <a:cs typeface="Times New Roman" panose="02020603050405020304" pitchFamily="18" charset="0"/>
              </a:rPr>
              <a:t>an overall </a:t>
            </a:r>
            <a:r>
              <a:rPr lang="nb-NO" dirty="0" err="1">
                <a:latin typeface="Calibri" panose="020F0502020204030204" pitchFamily="34" charset="0"/>
                <a:ea typeface="Calibri" panose="020F0502020204030204" pitchFamily="34" charset="0"/>
                <a:cs typeface="Times New Roman" panose="02020603050405020304" pitchFamily="18" charset="0"/>
              </a:rPr>
              <a:t>comorbidty</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between</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two</a:t>
            </a:r>
            <a:r>
              <a:rPr lang="nb-NO" dirty="0">
                <a:latin typeface="Calibri" panose="020F0502020204030204" pitchFamily="34" charset="0"/>
                <a:ea typeface="Calibri" panose="020F0502020204030204" pitchFamily="34" charset="0"/>
                <a:cs typeface="Times New Roman" panose="02020603050405020304" pitchFamily="18" charset="0"/>
              </a:rPr>
              <a:t> phenotypes in </a:t>
            </a:r>
            <a:r>
              <a:rPr lang="nb-NO" dirty="0" err="1">
                <a:latin typeface="Calibri" panose="020F0502020204030204" pitchFamily="34" charset="0"/>
                <a:ea typeface="Calibri" panose="020F0502020204030204" pitchFamily="34" charset="0"/>
                <a:cs typeface="Times New Roman" panose="02020603050405020304" pitchFamily="18" charset="0"/>
              </a:rPr>
              <a:t>the</a:t>
            </a:r>
            <a:r>
              <a:rPr lang="nb-NO" dirty="0">
                <a:latin typeface="Calibri" panose="020F0502020204030204" pitchFamily="34" charset="0"/>
                <a:ea typeface="Calibri" panose="020F0502020204030204" pitchFamily="34" charset="0"/>
                <a:cs typeface="Times New Roman" panose="02020603050405020304" pitchFamily="18" charset="0"/>
              </a:rPr>
              <a:t> absence </a:t>
            </a:r>
            <a:r>
              <a:rPr lang="nb-NO" dirty="0" err="1">
                <a:latin typeface="Calibri" panose="020F0502020204030204" pitchFamily="34" charset="0"/>
                <a:ea typeface="Calibri" panose="020F0502020204030204" pitchFamily="34" charset="0"/>
                <a:cs typeface="Times New Roman" panose="02020603050405020304" pitchFamily="18" charset="0"/>
              </a:rPr>
              <a:t>of</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correlation</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Implies</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another</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a:latin typeface="Calibri" panose="020F0502020204030204" pitchFamily="34" charset="0"/>
                <a:ea typeface="Calibri" panose="020F0502020204030204" pitchFamily="34" charset="0"/>
                <a:cs typeface="Times New Roman" panose="02020603050405020304" pitchFamily="18" charset="0"/>
              </a:rPr>
              <a:t>sub-</a:t>
            </a:r>
            <a:r>
              <a:rPr lang="nb-NO" dirty="0" err="1">
                <a:latin typeface="Calibri" panose="020F0502020204030204" pitchFamily="34" charset="0"/>
                <a:ea typeface="Calibri" panose="020F0502020204030204" pitchFamily="34" charset="0"/>
                <a:cs typeface="Times New Roman" panose="02020603050405020304" pitchFamily="18" charset="0"/>
              </a:rPr>
              <a:t>group</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with</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antagonistic</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effects</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that</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would</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cancel</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out</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the</a:t>
            </a:r>
            <a:r>
              <a:rPr lang="nb-NO" dirty="0">
                <a:latin typeface="Calibri" panose="020F0502020204030204" pitchFamily="34" charset="0"/>
                <a:ea typeface="Calibri" panose="020F0502020204030204" pitchFamily="34" charset="0"/>
                <a:cs typeface="Times New Roman" panose="02020603050405020304" pitchFamily="18" charset="0"/>
              </a:rPr>
              <a:t> risk in </a:t>
            </a:r>
            <a:r>
              <a:rPr lang="nb-NO" dirty="0" err="1">
                <a:latin typeface="Calibri" panose="020F0502020204030204" pitchFamily="34" charset="0"/>
                <a:ea typeface="Calibri" panose="020F0502020204030204" pitchFamily="34" charset="0"/>
                <a:cs typeface="Times New Roman" panose="02020603050405020304" pitchFamily="18" charset="0"/>
              </a:rPr>
              <a:t>the</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agonistic</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err="1">
                <a:latin typeface="Calibri" panose="020F0502020204030204" pitchFamily="34" charset="0"/>
                <a:ea typeface="Calibri" panose="020F0502020204030204" pitchFamily="34" charset="0"/>
                <a:cs typeface="Times New Roman" panose="02020603050405020304" pitchFamily="18" charset="0"/>
              </a:rPr>
              <a:t>group</a:t>
            </a:r>
            <a:r>
              <a:rPr lang="nb-NO" dirty="0">
                <a:latin typeface="Calibri" panose="020F0502020204030204" pitchFamily="34" charset="0"/>
                <a:ea typeface="Calibri" panose="020F0502020204030204" pitchFamily="34" charset="0"/>
                <a:cs typeface="Times New Roman" panose="02020603050405020304" pitchFamily="18" charset="0"/>
              </a:rPr>
              <a:t>? </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Influence</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of</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environmental</a:t>
            </a:r>
            <a:r>
              <a:rPr lang="nb-NO" dirty="0" smtClean="0">
                <a:latin typeface="Calibri" panose="020F0502020204030204" pitchFamily="34" charset="0"/>
                <a:ea typeface="Calibri" panose="020F0502020204030204" pitchFamily="34" charset="0"/>
                <a:cs typeface="Times New Roman" panose="02020603050405020304" pitchFamily="18" charset="0"/>
              </a:rPr>
              <a:t> </a:t>
            </a:r>
            <a:r>
              <a:rPr lang="nb-NO" dirty="0" err="1" smtClean="0">
                <a:latin typeface="Calibri" panose="020F0502020204030204" pitchFamily="34" charset="0"/>
                <a:ea typeface="Calibri" panose="020F0502020204030204" pitchFamily="34" charset="0"/>
                <a:cs typeface="Times New Roman" panose="02020603050405020304" pitchFamily="18" charset="0"/>
              </a:rPr>
              <a:t>factors</a:t>
            </a:r>
            <a:r>
              <a:rPr lang="nb-NO" dirty="0" smtClean="0">
                <a:latin typeface="Calibri" panose="020F0502020204030204" pitchFamily="34" charset="0"/>
                <a:ea typeface="Calibri" panose="020F0502020204030204" pitchFamily="34" charset="0"/>
                <a:cs typeface="Times New Roman" panose="02020603050405020304" pitchFamily="18" charset="0"/>
              </a:rPr>
              <a:t>?</a:t>
            </a:r>
            <a:endParaRPr lang="nb-NO"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1360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p:nvPr/>
        </p:nvPicPr>
        <p:blipFill>
          <a:blip r:embed="rId2"/>
          <a:stretch/>
        </p:blipFill>
        <p:spPr>
          <a:xfrm>
            <a:off x="18936" y="29606"/>
            <a:ext cx="12190382" cy="3411252"/>
          </a:xfrm>
          <a:prstGeom prst="rect">
            <a:avLst/>
          </a:prstGeom>
          <a:ln>
            <a:noFill/>
          </a:ln>
        </p:spPr>
      </p:pic>
      <p:pic>
        <p:nvPicPr>
          <p:cNvPr id="55" name="Picture 54"/>
          <p:cNvPicPr/>
          <p:nvPr/>
        </p:nvPicPr>
        <p:blipFill>
          <a:blip r:embed="rId3"/>
          <a:stretch/>
        </p:blipFill>
        <p:spPr>
          <a:xfrm>
            <a:off x="5773437" y="3538820"/>
            <a:ext cx="6417595" cy="3318515"/>
          </a:xfrm>
          <a:prstGeom prst="rect">
            <a:avLst/>
          </a:prstGeom>
          <a:ln>
            <a:noFill/>
          </a:ln>
        </p:spPr>
      </p:pic>
      <p:sp>
        <p:nvSpPr>
          <p:cNvPr id="6" name="Rectangle 5"/>
          <p:cNvSpPr/>
          <p:nvPr/>
        </p:nvSpPr>
        <p:spPr>
          <a:xfrm>
            <a:off x="304800" y="4454291"/>
            <a:ext cx="8342812" cy="1128514"/>
          </a:xfrm>
          <a:prstGeom prst="rect">
            <a:avLst/>
          </a:prstGeom>
        </p:spPr>
        <p:txBody>
          <a:bodyPr wrap="square">
            <a:spAutoFit/>
          </a:bodyPr>
          <a:lstStyle/>
          <a:p>
            <a:pPr>
              <a:spcAft>
                <a:spcPts val="800"/>
              </a:spcAft>
            </a:pPr>
            <a:r>
              <a:rPr lang="en-US" dirty="0" err="1" smtClean="0">
                <a:latin typeface="Calibri" panose="020F0502020204030204" pitchFamily="34" charset="0"/>
                <a:ea typeface="Calibri" panose="020F0502020204030204" pitchFamily="34" charset="0"/>
                <a:cs typeface="Times New Roman" panose="02020603050405020304" pitchFamily="18" charset="0"/>
              </a:rPr>
              <a:t>conjFDR</a:t>
            </a:r>
            <a:r>
              <a:rPr lang="en-US" dirty="0" smtClean="0">
                <a:latin typeface="Calibri" panose="020F0502020204030204" pitchFamily="34" charset="0"/>
                <a:ea typeface="Calibri" panose="020F0502020204030204" pitchFamily="34" charset="0"/>
                <a:cs typeface="Times New Roman" panose="02020603050405020304" pitchFamily="18" charset="0"/>
              </a:rPr>
              <a:t>&lt;0.05</a:t>
            </a: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265 loci</a:t>
            </a: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1110 </a:t>
            </a:r>
            <a:r>
              <a:rPr lang="en-US" dirty="0" err="1" smtClean="0">
                <a:latin typeface="Calibri" panose="020F0502020204030204" pitchFamily="34" charset="0"/>
                <a:ea typeface="Calibri" panose="020F0502020204030204" pitchFamily="34" charset="0"/>
                <a:cs typeface="Times New Roman" panose="02020603050405020304" pitchFamily="18" charset="0"/>
              </a:rPr>
              <a:t>indep</a:t>
            </a:r>
            <a:r>
              <a:rPr lang="en-US" dirty="0" smtClean="0">
                <a:latin typeface="Calibri" panose="020F0502020204030204" pitchFamily="34" charset="0"/>
                <a:ea typeface="Calibri" panose="020F0502020204030204" pitchFamily="34" charset="0"/>
                <a:cs typeface="Times New Roman" panose="02020603050405020304" pitchFamily="18" charset="0"/>
              </a:rPr>
              <a:t> sig SNPs</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304800" y="3538820"/>
            <a:ext cx="8342812" cy="369332"/>
          </a:xfrm>
          <a:prstGeom prst="rect">
            <a:avLst/>
          </a:prstGeom>
        </p:spPr>
        <p:txBody>
          <a:bodyPr wrap="square">
            <a:spAutoFit/>
          </a:bodyPr>
          <a:lstStyle/>
          <a:p>
            <a:pPr>
              <a:spcAft>
                <a:spcPts val="800"/>
              </a:spcAft>
            </a:pPr>
            <a:r>
              <a:rPr lang="en-US" dirty="0" err="1">
                <a:latin typeface="Calibri" panose="020F0502020204030204" pitchFamily="34" charset="0"/>
                <a:ea typeface="Calibri" panose="020F0502020204030204" pitchFamily="34" charset="0"/>
                <a:cs typeface="Times New Roman" panose="02020603050405020304" pitchFamily="18" charset="0"/>
              </a:rPr>
              <a:t>f</a:t>
            </a:r>
            <a:r>
              <a:rPr lang="en-US" dirty="0" err="1" smtClean="0">
                <a:latin typeface="Calibri" panose="020F0502020204030204" pitchFamily="34" charset="0"/>
                <a:ea typeface="Calibri" panose="020F0502020204030204" pitchFamily="34" charset="0"/>
                <a:cs typeface="Times New Roman" panose="02020603050405020304" pitchFamily="18" charset="0"/>
              </a:rPr>
              <a:t>raction_concordant_within_shared</a:t>
            </a:r>
            <a:r>
              <a:rPr lang="en-US" dirty="0" smtClean="0">
                <a:latin typeface="Calibri" panose="020F0502020204030204" pitchFamily="34" charset="0"/>
                <a:ea typeface="Calibri" panose="020F0502020204030204" pitchFamily="34" charset="0"/>
                <a:cs typeface="Times New Roman" panose="02020603050405020304" pitchFamily="18" charset="0"/>
              </a:rPr>
              <a:t>: 51%</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6180601"/>
      </p:ext>
    </p:extLst>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p:nvPr/>
        </p:nvPicPr>
        <p:blipFill>
          <a:blip r:embed="rId2"/>
          <a:stretch/>
        </p:blipFill>
        <p:spPr>
          <a:xfrm>
            <a:off x="18936" y="29606"/>
            <a:ext cx="12190382" cy="3411252"/>
          </a:xfrm>
          <a:prstGeom prst="rect">
            <a:avLst/>
          </a:prstGeom>
          <a:ln>
            <a:noFill/>
          </a:ln>
        </p:spPr>
      </p:pic>
      <p:pic>
        <p:nvPicPr>
          <p:cNvPr id="67" name="Picture 66"/>
          <p:cNvPicPr/>
          <p:nvPr/>
        </p:nvPicPr>
        <p:blipFill>
          <a:blip r:embed="rId3"/>
          <a:stretch/>
        </p:blipFill>
        <p:spPr>
          <a:xfrm>
            <a:off x="5773437" y="3538820"/>
            <a:ext cx="6417595" cy="3318515"/>
          </a:xfrm>
          <a:prstGeom prst="rect">
            <a:avLst/>
          </a:prstGeom>
          <a:ln>
            <a:noFill/>
          </a:ln>
        </p:spPr>
      </p:pic>
      <p:sp>
        <p:nvSpPr>
          <p:cNvPr id="6" name="Rectangle 5"/>
          <p:cNvSpPr/>
          <p:nvPr/>
        </p:nvSpPr>
        <p:spPr>
          <a:xfrm>
            <a:off x="304800" y="4351192"/>
            <a:ext cx="8342812" cy="1128514"/>
          </a:xfrm>
          <a:prstGeom prst="rect">
            <a:avLst/>
          </a:prstGeom>
        </p:spPr>
        <p:txBody>
          <a:bodyPr wrap="square">
            <a:spAutoFit/>
          </a:bodyPr>
          <a:lstStyle/>
          <a:p>
            <a:pPr>
              <a:spcAft>
                <a:spcPts val="800"/>
              </a:spcAft>
            </a:pPr>
            <a:r>
              <a:rPr lang="en-US" dirty="0" err="1" smtClean="0">
                <a:latin typeface="Calibri" panose="020F0502020204030204" pitchFamily="34" charset="0"/>
                <a:ea typeface="Calibri" panose="020F0502020204030204" pitchFamily="34" charset="0"/>
                <a:cs typeface="Times New Roman" panose="02020603050405020304" pitchFamily="18" charset="0"/>
              </a:rPr>
              <a:t>conjFDR</a:t>
            </a:r>
            <a:r>
              <a:rPr lang="en-US" dirty="0" smtClean="0">
                <a:latin typeface="Calibri" panose="020F0502020204030204" pitchFamily="34" charset="0"/>
                <a:ea typeface="Calibri" panose="020F0502020204030204" pitchFamily="34" charset="0"/>
                <a:cs typeface="Times New Roman" panose="02020603050405020304" pitchFamily="18" charset="0"/>
              </a:rPr>
              <a:t>&lt;0.05</a:t>
            </a: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292 loci</a:t>
            </a:r>
          </a:p>
          <a:p>
            <a:pPr>
              <a:spcAft>
                <a:spcPts val="800"/>
              </a:spcAft>
            </a:pPr>
            <a:r>
              <a:rPr lang="en-US" dirty="0" smtClean="0">
                <a:latin typeface="Calibri" panose="020F0502020204030204" pitchFamily="34" charset="0"/>
                <a:ea typeface="Calibri" panose="020F0502020204030204" pitchFamily="34" charset="0"/>
                <a:cs typeface="Times New Roman" panose="02020603050405020304" pitchFamily="18" charset="0"/>
              </a:rPr>
              <a:t>932 </a:t>
            </a:r>
            <a:r>
              <a:rPr lang="en-US" dirty="0" err="1" smtClean="0">
                <a:latin typeface="Calibri" panose="020F0502020204030204" pitchFamily="34" charset="0"/>
                <a:ea typeface="Calibri" panose="020F0502020204030204" pitchFamily="34" charset="0"/>
                <a:cs typeface="Times New Roman" panose="02020603050405020304" pitchFamily="18" charset="0"/>
              </a:rPr>
              <a:t>indep</a:t>
            </a:r>
            <a:r>
              <a:rPr lang="en-US" dirty="0" smtClean="0">
                <a:latin typeface="Calibri" panose="020F0502020204030204" pitchFamily="34" charset="0"/>
                <a:ea typeface="Calibri" panose="020F0502020204030204" pitchFamily="34" charset="0"/>
                <a:cs typeface="Times New Roman" panose="02020603050405020304" pitchFamily="18" charset="0"/>
              </a:rPr>
              <a:t> sig SNPs</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304800" y="3538820"/>
            <a:ext cx="8342812" cy="369332"/>
          </a:xfrm>
          <a:prstGeom prst="rect">
            <a:avLst/>
          </a:prstGeom>
        </p:spPr>
        <p:txBody>
          <a:bodyPr wrap="square">
            <a:spAutoFit/>
          </a:bodyPr>
          <a:lstStyle/>
          <a:p>
            <a:pPr>
              <a:spcAft>
                <a:spcPts val="800"/>
              </a:spcAft>
            </a:pPr>
            <a:r>
              <a:rPr lang="en-US" dirty="0" err="1">
                <a:latin typeface="Calibri" panose="020F0502020204030204" pitchFamily="34" charset="0"/>
                <a:ea typeface="Calibri" panose="020F0502020204030204" pitchFamily="34" charset="0"/>
                <a:cs typeface="Times New Roman" panose="02020603050405020304" pitchFamily="18" charset="0"/>
              </a:rPr>
              <a:t>f</a:t>
            </a:r>
            <a:r>
              <a:rPr lang="en-US" dirty="0" err="1" smtClean="0">
                <a:latin typeface="Calibri" panose="020F0502020204030204" pitchFamily="34" charset="0"/>
                <a:ea typeface="Calibri" panose="020F0502020204030204" pitchFamily="34" charset="0"/>
                <a:cs typeface="Times New Roman" panose="02020603050405020304" pitchFamily="18" charset="0"/>
              </a:rPr>
              <a:t>raction_concordant_within_shared</a:t>
            </a:r>
            <a:r>
              <a:rPr lang="en-US" dirty="0" smtClean="0">
                <a:latin typeface="Calibri" panose="020F0502020204030204" pitchFamily="34" charset="0"/>
                <a:ea typeface="Calibri" panose="020F0502020204030204" pitchFamily="34" charset="0"/>
                <a:cs typeface="Times New Roman" panose="02020603050405020304" pitchFamily="18" charset="0"/>
              </a:rPr>
              <a:t>: 50%</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96487871"/>
      </p:ext>
    </p:extLst>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imgflip.com/57pl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7949" y="911449"/>
            <a:ext cx="7050904" cy="4148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0254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2CCB1BA9365C54B9C3EB9E23C1B2633" ma:contentTypeVersion="12" ma:contentTypeDescription="Opprett et nytt dokument." ma:contentTypeScope="" ma:versionID="3332af86986b36b59a8389b57e5ea6f3">
  <xsd:schema xmlns:xsd="http://www.w3.org/2001/XMLSchema" xmlns:xs="http://www.w3.org/2001/XMLSchema" xmlns:p="http://schemas.microsoft.com/office/2006/metadata/properties" xmlns:ns1="http://schemas.microsoft.com/sharepoint/v3" xmlns:ns3="9de6e283-f6b6-4558-8465-801ca1267013" targetNamespace="http://schemas.microsoft.com/office/2006/metadata/properties" ma:root="true" ma:fieldsID="4879dbd0808ee7b15ae4603ebaeaaf15" ns1:_="" ns3:_="">
    <xsd:import namespace="http://schemas.microsoft.com/sharepoint/v3"/>
    <xsd:import namespace="9de6e283-f6b6-4558-8465-801ca1267013"/>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1:_ip_UnifiedCompliancePolicyProperties" minOccurs="0"/>
                <xsd:element ref="ns1:_ip_UnifiedCompliancePolicyUIAc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Egenskaper for samordnet samsvarspolicy" ma:hidden="true" ma:internalName="_ip_UnifiedCompliancePolicyProperties">
      <xsd:simpleType>
        <xsd:restriction base="dms:Note"/>
      </xsd:simpleType>
    </xsd:element>
    <xsd:element name="_ip_UnifiedCompliancePolicyUIAction" ma:index="15" nillable="true" ma:displayName="UI-handling for samordnet samsvarspolicy"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e6e283-f6b6-4558-8465-801ca12670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FE6068FD-38CB-42EF-8C44-D3A5C2BAF3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de6e283-f6b6-4558-8465-801ca12670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BA62816-FD8E-421F-AD0F-4B62D38A2604}">
  <ds:schemaRefs>
    <ds:schemaRef ds:uri="http://schemas.microsoft.com/sharepoint/v3/contenttype/forms"/>
  </ds:schemaRefs>
</ds:datastoreItem>
</file>

<file path=customXml/itemProps3.xml><?xml version="1.0" encoding="utf-8"?>
<ds:datastoreItem xmlns:ds="http://schemas.openxmlformats.org/officeDocument/2006/customXml" ds:itemID="{C3D022AC-A552-4442-BC80-16316EEF4A81}">
  <ds:schemaRef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9de6e283-f6b6-4558-8465-801ca1267013"/>
    <ds:schemaRef ds:uri="http://www.w3.org/XML/1998/namespace"/>
    <ds:schemaRef ds:uri="http://purl.org/dc/terms/"/>
    <ds:schemaRef ds:uri="http://schemas.microsoft.com/office/infopath/2007/PartnerControls"/>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239</TotalTime>
  <Words>696</Words>
  <Application>Microsoft Office PowerPoint</Application>
  <PresentationFormat>Widescreen</PresentationFormat>
  <Paragraphs>142</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AdvOTf9433e2d</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Universitetet i Oslo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O`Connell</dc:creator>
  <cp:lastModifiedBy>Kevin O`Connell</cp:lastModifiedBy>
  <cp:revision>75</cp:revision>
  <dcterms:created xsi:type="dcterms:W3CDTF">2021-04-30T07:02:19Z</dcterms:created>
  <dcterms:modified xsi:type="dcterms:W3CDTF">2021-04-30T11:01:34Z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0x01010032CCB1BA9365C54B9C3EB9E23C1B2633</vt:lpwstr>
  </property>
</Properties>
</file>