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68" r:id="rId5"/>
    <p:sldId id="267" r:id="rId6"/>
    <p:sldId id="263" r:id="rId7"/>
    <p:sldId id="265" r:id="rId8"/>
    <p:sldId id="259" r:id="rId9"/>
    <p:sldId id="277" r:id="rId10"/>
    <p:sldId id="262" r:id="rId11"/>
    <p:sldId id="270" r:id="rId12"/>
    <p:sldId id="274" r:id="rId13"/>
    <p:sldId id="276" r:id="rId14"/>
    <p:sldId id="275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0960"/>
  </p:normalViewPr>
  <p:slideViewPr>
    <p:cSldViewPr snapToGrid="0" snapToObjects="1">
      <p:cViewPr varScale="1">
        <p:scale>
          <a:sx n="86" d="100"/>
          <a:sy n="86" d="100"/>
        </p:scale>
        <p:origin x="15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B39D3-036A-0C46-8DD5-68686B95B6E7}" type="datetimeFigureOut">
              <a:rPr lang="en-US" smtClean="0"/>
              <a:t>5/28/21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BD4E3-5BD4-C24F-9F11-4D2CC801C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99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37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26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87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39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20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82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58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75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23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7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6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90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68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BD4E3-5BD4-C24F-9F11-4D2CC801C93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783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B6AE-E215-E84F-8CCC-FB5CB95561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A62F69-8496-F243-B1BC-017232FC9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06AD4-14B1-0947-919A-A6B1F43C9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1512D0-FA73-554A-9109-87B9D0C5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76A1A-E8B5-B349-BBB5-1CD22BE69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912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EC6A2-E930-3B4B-A1A2-23E96C5AB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89324-37E0-4748-8E0E-0A8409AD5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D7DE8-437F-8847-B9D1-837E637B0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864E5-E38C-3D4B-9AAF-C3B57326E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27D40-D478-934F-BDAE-C4AF0F47F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6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5924C3-322E-C043-BE8D-6CA83E7267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54C41B-F732-CC48-A24B-26A4F955FC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3C53A-E7E4-A64E-9019-9366A145F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D0FCF-96BE-FE43-8809-EA4213E7F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A61FC-9EF6-4742-A0C6-0661CF59A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74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AE09D-6356-E641-AD30-9E7C4FFEF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BE8E7-803C-904B-8355-FCA9FF8A3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AFA52-99F6-3D4B-A920-367E5E239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AE62B-844D-5C4C-B8EB-635BCCB50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CD344-F8CA-894D-999B-6DFE205DB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88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8C9B-EFFB-1A43-92A7-4F0C3A96D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1803B-144C-154F-8EDE-9843284E0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788A6-65D7-4946-A3E6-7B09BF608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EE616-6F6A-8740-A735-7C019DDF2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39CCA-B62F-7042-97A5-21D7146DD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5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AAB54-9FE3-C345-B36B-A0082E41F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614D8-9736-D54E-8B46-4CD44055A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B3A46-5B4F-8C4D-AF80-1F60B7F2D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1CF26-162F-EB4E-A58C-55961280D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805A-CEE2-F84B-A0E3-CD4A17A57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6709B0-8923-B042-8245-B9D346AC0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8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F33A1-1606-E74C-9261-7B286B9A5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0FDF87-7CC1-F544-AA27-CBBF7A991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63FB5-EE2E-B24D-BF4D-622BE940D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4F357F-5DE6-FB4C-9C00-65EEAC23D7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801EF5-A5E0-DB46-BA5C-4E7BDC3243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3EAFFE-E8FE-8345-85AE-E41398244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E47647-AEA1-8446-B106-30A95030B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F6F556-851D-2A42-832D-2A014F0CB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16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14F2-6E19-9147-B5D7-B023B246D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D8D3E0-2552-EB46-A3CE-3CD7E09F0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231622-AA17-DE4B-B8AD-F7335494C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197E0A-B5CA-024C-85EB-B6130D591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75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3225C4-FFD2-824D-8866-448E9E0B5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06646A-13D7-6242-86E9-09803916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781BA-E430-2C47-B8D7-47B4D90D4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67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14BCD-9E8F-DC48-A168-AFA9C5B91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B7B23-9462-264C-A268-CF57A9F13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21DFA-9F49-5644-8DEE-D0CE77BEE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0F113-8848-1342-A09D-063540290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1D96B0-6F07-6A47-9B70-D91AEAADF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DFD6FB-0B5A-2245-98FE-6476E9C48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3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7DAA6-286A-B34A-B393-E76A0E4E6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CEB555-EA11-6143-A3B2-870D0953F2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54D93-9A8F-4246-8FDF-FBBDE9AD07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8674A6-C37A-DE4F-A672-3A52B94A4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5BE600-EFAF-FB43-9703-CEBAA0A53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C29D1A-EBBE-2641-9146-EE2FFB072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6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DD8BE4-F8F5-8845-8F80-6AF4278F0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2370-8442-9241-8F0D-227A10625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BC92F-35D7-7849-98E2-1A8C80CAB1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6466F-BC38-4F46-8665-51EC471A8B99}" type="datetimeFigureOut">
              <a:rPr lang="en-US" smtClean="0"/>
              <a:t>5/28/21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FDFF2-A042-ED4F-BFE9-A8F6171474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3BB74-590C-4041-9BF3-0101D60A4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6D9D0-D524-1C40-88B3-942C1875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60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95CDF-B388-A84B-A4EA-2427526996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Mendelian Randomization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9EB59-8098-F94B-8853-3E0F8F3F22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39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2FE822B2-DF3D-8C46-B9C5-D7A2F911A3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24"/>
          <a:stretch/>
        </p:blipFill>
        <p:spPr>
          <a:xfrm>
            <a:off x="7497761" y="2425849"/>
            <a:ext cx="3495207" cy="6232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6E6670-27AA-3146-AEDB-F843BAC6101C}"/>
              </a:ext>
            </a:extLst>
          </p:cNvPr>
          <p:cNvSpPr txBox="1"/>
          <p:nvPr/>
        </p:nvSpPr>
        <p:spPr>
          <a:xfrm>
            <a:off x="203856" y="1163636"/>
            <a:ext cx="587470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relaxes the 3</a:t>
            </a:r>
            <a:r>
              <a:rPr lang="en-US" baseline="30000" dirty="0"/>
              <a:t>rd</a:t>
            </a:r>
            <a:r>
              <a:rPr lang="en-US" dirty="0"/>
              <a:t> assumption (exclusion restriction)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Direct effect of variants on outcome (non-zero alpha)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Instrument Strength Independent of Direct Effect (</a:t>
            </a:r>
            <a:r>
              <a:rPr lang="en-US" dirty="0" err="1"/>
              <a:t>InSIDE</a:t>
            </a:r>
            <a:r>
              <a:rPr lang="en-US" dirty="0"/>
              <a:t>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Relies on the assumption that the correlation between genetic association with the exposure and the outcome is zero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Independence of genetic associations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Tests whether the intercept term differs from zero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This intercept can be interpreted as the average pleiotropic effect across the genetic variants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Limitations: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InSIDE</a:t>
            </a:r>
            <a:r>
              <a:rPr lang="en-US" dirty="0"/>
              <a:t> assumption is not always plausible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Easily influenced by outliers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greater power needed to detect a causal effect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03C1C2-7354-D34E-A690-0794EAD33CC4}"/>
              </a:ext>
            </a:extLst>
          </p:cNvPr>
          <p:cNvSpPr txBox="1"/>
          <p:nvPr/>
        </p:nvSpPr>
        <p:spPr>
          <a:xfrm>
            <a:off x="0" y="6543812"/>
            <a:ext cx="6192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Teumer</a:t>
            </a:r>
            <a:r>
              <a:rPr lang="en-US" sz="1400" dirty="0"/>
              <a:t>, 2018, Front. Cardio. </a:t>
            </a:r>
            <a:r>
              <a:rPr lang="en-US" sz="1400" dirty="0" err="1"/>
              <a:t>Med.;Bowden</a:t>
            </a:r>
            <a:r>
              <a:rPr lang="en-US" sz="1400" dirty="0"/>
              <a:t>, Davey Smith, Burgess, 2015, Int. J. Epi.</a:t>
            </a:r>
          </a:p>
        </p:txBody>
      </p:sp>
      <p:pic>
        <p:nvPicPr>
          <p:cNvPr id="22" name="Picture 21" descr="A picture containing logo&#10;&#10;Description automatically generated">
            <a:extLst>
              <a:ext uri="{FF2B5EF4-FFF2-40B4-BE49-F238E27FC236}">
                <a16:creationId xmlns:a16="http://schemas.microsoft.com/office/drawing/2014/main" id="{EE1E2686-3D20-C94D-B0C7-A3931BF04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8259" y="1819723"/>
            <a:ext cx="3655577" cy="4913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77EF42F-6BF3-4044-AD3A-2BA23A7DCC37}"/>
              </a:ext>
            </a:extLst>
          </p:cNvPr>
          <p:cNvSpPr txBox="1"/>
          <p:nvPr/>
        </p:nvSpPr>
        <p:spPr>
          <a:xfrm>
            <a:off x="9015927" y="640280"/>
            <a:ext cx="2197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MR-Egger Regression</a:t>
            </a:r>
          </a:p>
        </p:txBody>
      </p:sp>
      <p:pic>
        <p:nvPicPr>
          <p:cNvPr id="27" name="Picture 26" descr="Chart, scatter chart&#10;&#10;Description automatically generated">
            <a:extLst>
              <a:ext uri="{FF2B5EF4-FFF2-40B4-BE49-F238E27FC236}">
                <a16:creationId xmlns:a16="http://schemas.microsoft.com/office/drawing/2014/main" id="{106EDBED-C0F8-644C-89FC-53212D3E9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8012" y="3049098"/>
            <a:ext cx="5874706" cy="376583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E53A1DD-043C-B649-9895-BFA089663208}"/>
              </a:ext>
            </a:extLst>
          </p:cNvPr>
          <p:cNvSpPr txBox="1"/>
          <p:nvPr/>
        </p:nvSpPr>
        <p:spPr>
          <a:xfrm>
            <a:off x="0" y="0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MR-Egger</a:t>
            </a:r>
          </a:p>
        </p:txBody>
      </p:sp>
      <p:pic>
        <p:nvPicPr>
          <p:cNvPr id="30" name="Picture 29" descr="Text, letter&#10;&#10;Description automatically generated">
            <a:extLst>
              <a:ext uri="{FF2B5EF4-FFF2-40B4-BE49-F238E27FC236}">
                <a16:creationId xmlns:a16="http://schemas.microsoft.com/office/drawing/2014/main" id="{1AA6BB6A-DF73-0C47-BC5F-59BF6CD57A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5707" y="956815"/>
            <a:ext cx="4752437" cy="63137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66767AD-DC09-5E45-B600-EA647E6798CD}"/>
              </a:ext>
            </a:extLst>
          </p:cNvPr>
          <p:cNvSpPr txBox="1"/>
          <p:nvPr/>
        </p:nvSpPr>
        <p:spPr>
          <a:xfrm>
            <a:off x="9952041" y="1534036"/>
            <a:ext cx="2348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[Bias due to directional pleiotropy]</a:t>
            </a:r>
          </a:p>
        </p:txBody>
      </p:sp>
    </p:spTree>
    <p:extLst>
      <p:ext uri="{BB962C8B-B14F-4D97-AF65-F5344CB8AC3E}">
        <p14:creationId xmlns:p14="http://schemas.microsoft.com/office/powerpoint/2010/main" val="3278945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C37DC7A4-41FE-5D49-A93A-D716E2D7A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90" y="521728"/>
            <a:ext cx="9971420" cy="62791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AD9418-981F-EA40-9A5D-14790DCD2C64}"/>
              </a:ext>
            </a:extLst>
          </p:cNvPr>
          <p:cNvSpPr txBox="1"/>
          <p:nvPr/>
        </p:nvSpPr>
        <p:spPr>
          <a:xfrm>
            <a:off x="0" y="1428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Robust MR Methods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CC1AB2-17BD-0D4B-9189-DF822B7B451C}"/>
              </a:ext>
            </a:extLst>
          </p:cNvPr>
          <p:cNvSpPr txBox="1"/>
          <p:nvPr/>
        </p:nvSpPr>
        <p:spPr>
          <a:xfrm>
            <a:off x="-42864" y="6635951"/>
            <a:ext cx="26837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Burgess eta al., 2020, Genetic Epidemiology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42CE99-020E-8743-BA30-25959F3A7B13}"/>
              </a:ext>
            </a:extLst>
          </p:cNvPr>
          <p:cNvSpPr txBox="1"/>
          <p:nvPr/>
        </p:nvSpPr>
        <p:spPr>
          <a:xfrm>
            <a:off x="1085854" y="842964"/>
            <a:ext cx="9971420" cy="1357313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108A97-970D-8649-8625-2A32FE2C513C}"/>
              </a:ext>
            </a:extLst>
          </p:cNvPr>
          <p:cNvSpPr txBox="1"/>
          <p:nvPr/>
        </p:nvSpPr>
        <p:spPr>
          <a:xfrm>
            <a:off x="-67300" y="1336954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Consensus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186FEB-6A53-9C41-838F-E06CCC430B53}"/>
              </a:ext>
            </a:extLst>
          </p:cNvPr>
          <p:cNvSpPr txBox="1"/>
          <p:nvPr/>
        </p:nvSpPr>
        <p:spPr>
          <a:xfrm>
            <a:off x="1079584" y="2256913"/>
            <a:ext cx="9983697" cy="1572137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EFF284-79E3-834E-9841-E5BA99B5A065}"/>
              </a:ext>
            </a:extLst>
          </p:cNvPr>
          <p:cNvSpPr txBox="1"/>
          <p:nvPr/>
        </p:nvSpPr>
        <p:spPr>
          <a:xfrm>
            <a:off x="97880" y="2858315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Outlier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02B090-C2B8-0142-BC07-93E1F7532B9C}"/>
              </a:ext>
            </a:extLst>
          </p:cNvPr>
          <p:cNvSpPr txBox="1"/>
          <p:nvPr/>
        </p:nvSpPr>
        <p:spPr>
          <a:xfrm>
            <a:off x="1073578" y="3886189"/>
            <a:ext cx="9983696" cy="274976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DEA89D-0494-6B42-9571-EB3570756ECF}"/>
              </a:ext>
            </a:extLst>
          </p:cNvPr>
          <p:cNvSpPr txBox="1"/>
          <p:nvPr/>
        </p:nvSpPr>
        <p:spPr>
          <a:xfrm>
            <a:off x="14282" y="4972050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Modeling</a:t>
            </a:r>
          </a:p>
        </p:txBody>
      </p:sp>
    </p:spTree>
    <p:extLst>
      <p:ext uri="{BB962C8B-B14F-4D97-AF65-F5344CB8AC3E}">
        <p14:creationId xmlns:p14="http://schemas.microsoft.com/office/powerpoint/2010/main" val="2561225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A34D57A2-C899-9243-A86D-A73DB557D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958" y="654653"/>
            <a:ext cx="9896083" cy="62033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2C0266-E7FD-F946-9C96-6D5C7E74618D}"/>
              </a:ext>
            </a:extLst>
          </p:cNvPr>
          <p:cNvSpPr txBox="1"/>
          <p:nvPr/>
        </p:nvSpPr>
        <p:spPr>
          <a:xfrm>
            <a:off x="0" y="1428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Performance of Robust MR Methods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13C468-54F3-F24A-B24F-FAE7F80DC280}"/>
              </a:ext>
            </a:extLst>
          </p:cNvPr>
          <p:cNvSpPr txBox="1"/>
          <p:nvPr/>
        </p:nvSpPr>
        <p:spPr>
          <a:xfrm rot="5400000">
            <a:off x="2795264" y="5380548"/>
            <a:ext cx="2411506" cy="43582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7259DE-7A0A-554D-B24F-DA000BC02D38}"/>
              </a:ext>
            </a:extLst>
          </p:cNvPr>
          <p:cNvSpPr txBox="1"/>
          <p:nvPr/>
        </p:nvSpPr>
        <p:spPr>
          <a:xfrm rot="5400000">
            <a:off x="5773140" y="5255043"/>
            <a:ext cx="2662516" cy="43582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019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D54A36-96B9-7746-8AE4-2D5D56645FFB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Generalized Summary Data Based Mendelian Randomization (GSMR)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91136-A9B2-C040-A576-D0350329A6C3}"/>
              </a:ext>
            </a:extLst>
          </p:cNvPr>
          <p:cNvSpPr txBox="1"/>
          <p:nvPr/>
        </p:nvSpPr>
        <p:spPr>
          <a:xfrm>
            <a:off x="206559" y="1582340"/>
            <a:ext cx="48985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Uses a generalized least squares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Accounts for sampling variance of effect for each SNP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Other methods assume effect estimates are estimated without error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Performs clumping and variant selection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Accounts for any additional LD among variants (to a limit)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HEIDI-outlier method detects and removes pleiotropic variants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3132CA9-026D-5843-BF30-E4BDF322456E}"/>
              </a:ext>
            </a:extLst>
          </p:cNvPr>
          <p:cNvGrpSpPr/>
          <p:nvPr/>
        </p:nvGrpSpPr>
        <p:grpSpPr>
          <a:xfrm>
            <a:off x="5408020" y="578725"/>
            <a:ext cx="6640287" cy="6279275"/>
            <a:chOff x="5551713" y="578725"/>
            <a:chExt cx="6640287" cy="6279275"/>
          </a:xfrm>
        </p:grpSpPr>
        <p:pic>
          <p:nvPicPr>
            <p:cNvPr id="6" name="Picture 5" descr="Chart, scatter chart&#10;&#10;Description automatically generated">
              <a:extLst>
                <a:ext uri="{FF2B5EF4-FFF2-40B4-BE49-F238E27FC236}">
                  <a16:creationId xmlns:a16="http://schemas.microsoft.com/office/drawing/2014/main" id="{BC4027BF-98F2-3D46-8EFF-C9BE48A71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0649" y="584774"/>
              <a:ext cx="3241351" cy="6273226"/>
            </a:xfrm>
            <a:prstGeom prst="rect">
              <a:avLst/>
            </a:prstGeom>
          </p:spPr>
        </p:pic>
        <p:pic>
          <p:nvPicPr>
            <p:cNvPr id="8" name="Picture 7" descr="Chart, scatter chart, box and whisker chart&#10;&#10;Description automatically generated">
              <a:extLst>
                <a:ext uri="{FF2B5EF4-FFF2-40B4-BE49-F238E27FC236}">
                  <a16:creationId xmlns:a16="http://schemas.microsoft.com/office/drawing/2014/main" id="{EB122CA0-D17F-3245-BF50-715DDCFBA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51714" y="604853"/>
              <a:ext cx="3115641" cy="625314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B0B517-2BF6-DC4F-9C63-E8F9B9335258}"/>
                </a:ext>
              </a:extLst>
            </p:cNvPr>
            <p:cNvSpPr/>
            <p:nvPr/>
          </p:nvSpPr>
          <p:spPr>
            <a:xfrm>
              <a:off x="5551714" y="604853"/>
              <a:ext cx="313509" cy="2703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9D76A1-EFF6-A64C-B6D2-D2F4BBECD268}"/>
                </a:ext>
              </a:extLst>
            </p:cNvPr>
            <p:cNvSpPr/>
            <p:nvPr/>
          </p:nvSpPr>
          <p:spPr>
            <a:xfrm>
              <a:off x="8967800" y="578725"/>
              <a:ext cx="313509" cy="2703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ED8F48-728B-DC45-80FC-8CB010C8D812}"/>
                </a:ext>
              </a:extLst>
            </p:cNvPr>
            <p:cNvSpPr/>
            <p:nvPr/>
          </p:nvSpPr>
          <p:spPr>
            <a:xfrm>
              <a:off x="9013669" y="3853147"/>
              <a:ext cx="313509" cy="2703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57426C7-AA54-7248-9DCC-9FC6DA839E0A}"/>
                </a:ext>
              </a:extLst>
            </p:cNvPr>
            <p:cNvSpPr/>
            <p:nvPr/>
          </p:nvSpPr>
          <p:spPr>
            <a:xfrm>
              <a:off x="5551713" y="3842739"/>
              <a:ext cx="313509" cy="2703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B52CA88-7E6C-3D46-80B8-DF5FEA069502}"/>
              </a:ext>
            </a:extLst>
          </p:cNvPr>
          <p:cNvSpPr txBox="1"/>
          <p:nvPr/>
        </p:nvSpPr>
        <p:spPr>
          <a:xfrm>
            <a:off x="-26127" y="6518365"/>
            <a:ext cx="3676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Zhu et al., 2018, Nat.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549544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BD8C7B-056F-9740-A944-D5D758492893}"/>
              </a:ext>
            </a:extLst>
          </p:cNvPr>
          <p:cNvSpPr txBox="1"/>
          <p:nvPr/>
        </p:nvSpPr>
        <p:spPr>
          <a:xfrm>
            <a:off x="321733" y="1700222"/>
            <a:ext cx="115485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There are many methods of performing Mendelian randomization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Performing several methods is likely to result in a more robust study of causal effects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Results from two-sample summary-based analyses should be considered provisional and require replication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8DB2AE-990B-9F4C-89D8-A5D9C9F5A7E0}"/>
              </a:ext>
            </a:extLst>
          </p:cNvPr>
          <p:cNvSpPr txBox="1"/>
          <p:nvPr/>
        </p:nvSpPr>
        <p:spPr>
          <a:xfrm>
            <a:off x="1" y="27146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60230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DC7461B-AC62-714E-9662-A1BA77C057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269982"/>
              </p:ext>
            </p:extLst>
          </p:nvPr>
        </p:nvGraphicFramePr>
        <p:xfrm>
          <a:off x="78379" y="-6971"/>
          <a:ext cx="12017830" cy="684285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16181">
                  <a:extLst>
                    <a:ext uri="{9D8B030D-6E8A-4147-A177-3AD203B41FA5}">
                      <a16:colId xmlns:a16="http://schemas.microsoft.com/office/drawing/2014/main" val="4010180685"/>
                    </a:ext>
                  </a:extLst>
                </a:gridCol>
                <a:gridCol w="2690951">
                  <a:extLst>
                    <a:ext uri="{9D8B030D-6E8A-4147-A177-3AD203B41FA5}">
                      <a16:colId xmlns:a16="http://schemas.microsoft.com/office/drawing/2014/main" val="1839816671"/>
                    </a:ext>
                  </a:extLst>
                </a:gridCol>
                <a:gridCol w="2403566">
                  <a:extLst>
                    <a:ext uri="{9D8B030D-6E8A-4147-A177-3AD203B41FA5}">
                      <a16:colId xmlns:a16="http://schemas.microsoft.com/office/drawing/2014/main" val="1491204544"/>
                    </a:ext>
                  </a:extLst>
                </a:gridCol>
                <a:gridCol w="2403566">
                  <a:extLst>
                    <a:ext uri="{9D8B030D-6E8A-4147-A177-3AD203B41FA5}">
                      <a16:colId xmlns:a16="http://schemas.microsoft.com/office/drawing/2014/main" val="93545344"/>
                    </a:ext>
                  </a:extLst>
                </a:gridCol>
                <a:gridCol w="2403566">
                  <a:extLst>
                    <a:ext uri="{9D8B030D-6E8A-4147-A177-3AD203B41FA5}">
                      <a16:colId xmlns:a16="http://schemas.microsoft.com/office/drawing/2014/main" val="258742192"/>
                    </a:ext>
                  </a:extLst>
                </a:gridCol>
              </a:tblGrid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Authors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Journal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Year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Citations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722273870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MR-Egger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Jack Bowden, George Davey Smith, Stephen Burgess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International J. Epidemiology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1633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642311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Weighted Median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Jack Bowden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George Davey Smith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Philip C Haycock,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Stephen Burgess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Genetic Epidemiology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00458325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Mode Based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Fernando Pires Hartwig,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George Davey Smith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Jack Bowden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International J. Epidemiology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437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6918718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MR-Robust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Stephen Burgess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Jack Bowden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Frank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Dudbridge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Simon G. Thompson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arXiv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9365583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MR-PRESSO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Marie </a:t>
                      </a:r>
                      <a:r>
                        <a:rPr lang="en-CA" sz="105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Verbanck</a:t>
                      </a:r>
                      <a:r>
                        <a:rPr lang="en-CA" sz="10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Chia-Yen Chen, Benjamin Neale, Ron Do</a:t>
                      </a:r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Nature Genetics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699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7755840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GSMR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Zhihong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Zhu,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Zhili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Zheng,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Futao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Zhang, Yang Wu, Maciej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Trzaskowski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Robert Maier, Matthew R. Robinson, John J. McGrath, Peter M. Visscher, Naomi R. Wray &amp; Jian Yang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Nature Communications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380636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MR-Mix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Qi </a:t>
                      </a:r>
                      <a:r>
                        <a:rPr lang="en-CA" sz="105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Guanghao</a:t>
                      </a:r>
                      <a:r>
                        <a:rPr lang="en-CA" sz="10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CA" sz="105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Nilanjan</a:t>
                      </a:r>
                      <a:r>
                        <a:rPr lang="en-CA" sz="10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Chatterjee</a:t>
                      </a:r>
                      <a:endParaRPr lang="en-US" sz="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Nature Communications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9244588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MR-Lasso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Jessica M B Rees, Angela M Wood, Frank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Dudbridge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Stephen Burgess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PLoSOne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5610378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MR-RAPS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Qingyuan Zhao,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Jingshu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Wang, Gibran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Hemani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Jack Bowden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Dylan S. Small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Annals of Statistics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0308788"/>
                  </a:ext>
                </a:extLst>
              </a:tr>
              <a:tr h="59183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Contamination</a:t>
                      </a:r>
                    </a:p>
                    <a:p>
                      <a:pPr algn="ctr"/>
                      <a:r>
                        <a:rPr lang="en-US" dirty="0"/>
                        <a:t>Mixture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5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Stephen Burgess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Christopher N Foley, Elias </a:t>
                      </a:r>
                      <a:r>
                        <a:rPr lang="en-CA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Allara</a:t>
                      </a:r>
                      <a:r>
                        <a:rPr lang="en-CA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James R Staley &amp; Joanna M. M. Howson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Nature Communications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05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740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28B5A8-BE5B-154F-90F0-4A44F7CBBB6F}"/>
              </a:ext>
            </a:extLst>
          </p:cNvPr>
          <p:cNvSpPr txBox="1"/>
          <p:nvPr/>
        </p:nvSpPr>
        <p:spPr>
          <a:xfrm>
            <a:off x="0" y="1127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Mendelian Randomization as a Natural Randomized Control Trial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4A239E-9017-714D-A326-DD8969BE490B}"/>
              </a:ext>
            </a:extLst>
          </p:cNvPr>
          <p:cNvSpPr txBox="1"/>
          <p:nvPr/>
        </p:nvSpPr>
        <p:spPr>
          <a:xfrm>
            <a:off x="778701" y="1050210"/>
            <a:ext cx="10634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Genetic risk for an exposure is randomly assigned and may be used to assess causal relationship with the outcome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Genetic variants can be used to assess causation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Instrumental variable or instrument for an exposure</a:t>
            </a:r>
          </a:p>
        </p:txBody>
      </p:sp>
      <p:pic>
        <p:nvPicPr>
          <p:cNvPr id="3" name="Picture 2" descr="A picture containing scissors, tool&#10;&#10;Description automatically generated">
            <a:extLst>
              <a:ext uri="{FF2B5EF4-FFF2-40B4-BE49-F238E27FC236}">
                <a16:creationId xmlns:a16="http://schemas.microsoft.com/office/drawing/2014/main" id="{820770A3-7501-3545-BF5A-9E8693CB57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4883"/>
          <a:stretch/>
        </p:blipFill>
        <p:spPr>
          <a:xfrm>
            <a:off x="153435" y="3958049"/>
            <a:ext cx="1778927" cy="2610234"/>
          </a:xfrm>
          <a:prstGeom prst="rect">
            <a:avLst/>
          </a:prstGeom>
        </p:spPr>
      </p:pic>
      <p:pic>
        <p:nvPicPr>
          <p:cNvPr id="6" name="Picture 5" descr="A picture containing scissors, tool&#10;&#10;Description automatically generated">
            <a:extLst>
              <a:ext uri="{FF2B5EF4-FFF2-40B4-BE49-F238E27FC236}">
                <a16:creationId xmlns:a16="http://schemas.microsoft.com/office/drawing/2014/main" id="{B2F78BA1-106F-9E44-BDF7-34C7AA7195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14" r="28329"/>
          <a:stretch/>
        </p:blipFill>
        <p:spPr>
          <a:xfrm>
            <a:off x="2811497" y="3958049"/>
            <a:ext cx="955212" cy="2569186"/>
          </a:xfrm>
          <a:prstGeom prst="rect">
            <a:avLst/>
          </a:prstGeom>
        </p:spPr>
      </p:pic>
      <p:pic>
        <p:nvPicPr>
          <p:cNvPr id="7" name="Picture 6" descr="A picture containing scissors, tool&#10;&#10;Description automatically generated">
            <a:extLst>
              <a:ext uri="{FF2B5EF4-FFF2-40B4-BE49-F238E27FC236}">
                <a16:creationId xmlns:a16="http://schemas.microsoft.com/office/drawing/2014/main" id="{6D804FF8-46EC-6C4D-B539-F054070DAA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842"/>
          <a:stretch/>
        </p:blipFill>
        <p:spPr>
          <a:xfrm>
            <a:off x="4254747" y="3958048"/>
            <a:ext cx="955211" cy="2569185"/>
          </a:xfrm>
          <a:prstGeom prst="rect">
            <a:avLst/>
          </a:prstGeom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D9F3368D-193E-804B-A777-0E4CBA55F346}"/>
              </a:ext>
            </a:extLst>
          </p:cNvPr>
          <p:cNvSpPr/>
          <p:nvPr/>
        </p:nvSpPr>
        <p:spPr>
          <a:xfrm>
            <a:off x="2018127" y="4808826"/>
            <a:ext cx="55435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FFE715-D1D2-1A47-91D0-6C53CBF88AE4}"/>
              </a:ext>
            </a:extLst>
          </p:cNvPr>
          <p:cNvSpPr txBox="1"/>
          <p:nvPr/>
        </p:nvSpPr>
        <p:spPr>
          <a:xfrm>
            <a:off x="139605" y="3353794"/>
            <a:ext cx="220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Recombination:</a:t>
            </a:r>
          </a:p>
        </p:txBody>
      </p:sp>
      <p:pic>
        <p:nvPicPr>
          <p:cNvPr id="11" name="Graphic 10" descr="Man with solid fill">
            <a:extLst>
              <a:ext uri="{FF2B5EF4-FFF2-40B4-BE49-F238E27FC236}">
                <a16:creationId xmlns:a16="http://schemas.microsoft.com/office/drawing/2014/main" id="{26B69217-FCA7-4044-A287-6A323DB3E9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48929" y="4105103"/>
            <a:ext cx="2055382" cy="2055382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:a16="http://schemas.microsoft.com/office/drawing/2014/main" id="{AE74BE06-DCF3-414C-B2FE-B0BF2CA45E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59390" y="4105103"/>
            <a:ext cx="2062212" cy="2062212"/>
          </a:xfrm>
          <a:prstGeom prst="rect">
            <a:avLst/>
          </a:prstGeom>
        </p:spPr>
      </p:pic>
      <p:pic>
        <p:nvPicPr>
          <p:cNvPr id="13" name="Graphic 12" descr="Man with solid fill">
            <a:extLst>
              <a:ext uri="{FF2B5EF4-FFF2-40B4-BE49-F238E27FC236}">
                <a16:creationId xmlns:a16="http://schemas.microsoft.com/office/drawing/2014/main" id="{E277DEE6-52A4-FA4D-9762-10801E29AB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04020" y="4105103"/>
            <a:ext cx="2055373" cy="2055373"/>
          </a:xfrm>
          <a:prstGeom prst="rect">
            <a:avLst/>
          </a:prstGeom>
        </p:spPr>
      </p:pic>
      <p:pic>
        <p:nvPicPr>
          <p:cNvPr id="14" name="Graphic 13" descr="Man with solid fill">
            <a:extLst>
              <a:ext uri="{FF2B5EF4-FFF2-40B4-BE49-F238E27FC236}">
                <a16:creationId xmlns:a16="http://schemas.microsoft.com/office/drawing/2014/main" id="{738FB0E8-5007-C849-B22E-4057492F96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20621" y="4105103"/>
            <a:ext cx="2126265" cy="212626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C747C9D-DF6D-D048-804B-9AF38B160009}"/>
              </a:ext>
            </a:extLst>
          </p:cNvPr>
          <p:cNvSpPr txBox="1"/>
          <p:nvPr/>
        </p:nvSpPr>
        <p:spPr>
          <a:xfrm>
            <a:off x="6741400" y="3353795"/>
            <a:ext cx="3515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Genetic Risk for Exposure: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818521-C1D7-0F43-8037-D7CEBF295694}"/>
              </a:ext>
            </a:extLst>
          </p:cNvPr>
          <p:cNvSpPr txBox="1"/>
          <p:nvPr/>
        </p:nvSpPr>
        <p:spPr>
          <a:xfrm>
            <a:off x="8404312" y="6160491"/>
            <a:ext cx="177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Increasing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CD73449-0E8B-7449-BC26-3E5216DC26F2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0183240" y="6345157"/>
            <a:ext cx="1534143" cy="0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3795FE3-2D9C-EC4C-A441-69B0C32A59B4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7039934" y="6345157"/>
            <a:ext cx="1364378" cy="0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95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BF536-29BE-BA4F-AF10-3D86584F8E3E}"/>
              </a:ext>
            </a:extLst>
          </p:cNvPr>
          <p:cNvSpPr txBox="1"/>
          <p:nvPr/>
        </p:nvSpPr>
        <p:spPr>
          <a:xfrm>
            <a:off x="0" y="5010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The 3 Main Assumptions of Mendelian Randomization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F97C2B-138A-4E47-B4CD-9DADD44CC08F}"/>
              </a:ext>
            </a:extLst>
          </p:cNvPr>
          <p:cNvSpPr txBox="1"/>
          <p:nvPr/>
        </p:nvSpPr>
        <p:spPr>
          <a:xfrm>
            <a:off x="102295" y="634879"/>
            <a:ext cx="119874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/>
              <a:t>The genetic variant(s) is/are associated with the risk factor (relevance)</a:t>
            </a:r>
          </a:p>
          <a:p>
            <a:pPr marL="342900" indent="-342900">
              <a:buAutoNum type="arabicPeriod"/>
            </a:pPr>
            <a:r>
              <a:rPr lang="en-US" sz="2400" b="1" dirty="0"/>
              <a:t>The genetic variant(s) is/are not associated with confounders (independence)</a:t>
            </a:r>
          </a:p>
          <a:p>
            <a:pPr marL="342900" indent="-342900">
              <a:buAutoNum type="arabicPeriod"/>
            </a:pPr>
            <a:r>
              <a:rPr lang="en-US" sz="2400" b="1" dirty="0"/>
              <a:t>The genetic variant(s) influence the outcome only through the risk factor (exclusion restriction)</a:t>
            </a:r>
          </a:p>
          <a:p>
            <a:r>
              <a:rPr lang="en-US" sz="2400" b="1" dirty="0"/>
              <a:t>*</a:t>
            </a:r>
            <a:r>
              <a:rPr lang="en-US" sz="2400" dirty="0"/>
              <a:t>Violations of assumptions 2 and 3 (e.g., pleiotropy) bias results (potential false positives)</a:t>
            </a:r>
          </a:p>
          <a:p>
            <a:pPr marL="342900" indent="-342900">
              <a:buAutoNum type="arabicPeriod"/>
            </a:pPr>
            <a:endParaRPr lang="en-US" sz="2400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AFB2B50-F6AB-574F-9100-9741C7E67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7" t="11628" b="10465"/>
          <a:stretch/>
        </p:blipFill>
        <p:spPr>
          <a:xfrm>
            <a:off x="756308" y="2943203"/>
            <a:ext cx="10375094" cy="36893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CA1A1-6059-524E-852C-64E73F305ADC}"/>
              </a:ext>
            </a:extLst>
          </p:cNvPr>
          <p:cNvSpPr txBox="1"/>
          <p:nvPr/>
        </p:nvSpPr>
        <p:spPr>
          <a:xfrm>
            <a:off x="0" y="6550223"/>
            <a:ext cx="2672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Teumer</a:t>
            </a:r>
            <a:r>
              <a:rPr lang="en-US" sz="1400" dirty="0"/>
              <a:t>, 2018, Front. Cardio. Med.</a:t>
            </a:r>
          </a:p>
        </p:txBody>
      </p:sp>
    </p:spTree>
    <p:extLst>
      <p:ext uri="{BB962C8B-B14F-4D97-AF65-F5344CB8AC3E}">
        <p14:creationId xmlns:p14="http://schemas.microsoft.com/office/powerpoint/2010/main" val="360723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0B9B12-59F0-A547-9492-8335DBF250A1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Various Notations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B1EB6F9-6ECD-B442-B88B-D927DFC20A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13" t="11550" r="4571" b="2322"/>
          <a:stretch/>
        </p:blipFill>
        <p:spPr>
          <a:xfrm>
            <a:off x="817299" y="3711101"/>
            <a:ext cx="4982251" cy="2751014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831C61A9-E790-2641-A388-54F0C6B7C2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58" t="13292" r="9427" b="10183"/>
          <a:stretch/>
        </p:blipFill>
        <p:spPr>
          <a:xfrm>
            <a:off x="7551696" y="1434759"/>
            <a:ext cx="4421688" cy="1215025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0C6F43F-BDE8-6246-8F7F-3FBA908C38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67" t="11628" b="10465"/>
          <a:stretch/>
        </p:blipFill>
        <p:spPr>
          <a:xfrm>
            <a:off x="316259" y="906074"/>
            <a:ext cx="6390407" cy="22723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10AF31-C7D9-E242-98EF-8AF45B954435}"/>
              </a:ext>
            </a:extLst>
          </p:cNvPr>
          <p:cNvSpPr txBox="1"/>
          <p:nvPr/>
        </p:nvSpPr>
        <p:spPr>
          <a:xfrm>
            <a:off x="8680538" y="584775"/>
            <a:ext cx="2794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IVW Causal Effect</a:t>
            </a:r>
          </a:p>
        </p:txBody>
      </p:sp>
      <p:pic>
        <p:nvPicPr>
          <p:cNvPr id="9" name="Picture 8" descr="Text, letter&#10;&#10;Description automatically generated">
            <a:extLst>
              <a:ext uri="{FF2B5EF4-FFF2-40B4-BE49-F238E27FC236}">
                <a16:creationId xmlns:a16="http://schemas.microsoft.com/office/drawing/2014/main" id="{7A413A6D-4BD4-0640-A2A5-39A46E1DB38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446"/>
          <a:stretch/>
        </p:blipFill>
        <p:spPr>
          <a:xfrm>
            <a:off x="9054540" y="3946957"/>
            <a:ext cx="2046478" cy="1739761"/>
          </a:xfrm>
          <a:prstGeom prst="rect">
            <a:avLst/>
          </a:prstGeom>
        </p:spPr>
      </p:pic>
      <p:pic>
        <p:nvPicPr>
          <p:cNvPr id="10" name="Picture 9" descr="Text, letter&#10;&#10;Description automatically generated">
            <a:extLst>
              <a:ext uri="{FF2B5EF4-FFF2-40B4-BE49-F238E27FC236}">
                <a16:creationId xmlns:a16="http://schemas.microsoft.com/office/drawing/2014/main" id="{A88A3604-26EB-1C41-995D-C7879A7C6AA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590" r="75221"/>
          <a:stretch/>
        </p:blipFill>
        <p:spPr>
          <a:xfrm>
            <a:off x="7834008" y="3950904"/>
            <a:ext cx="1046945" cy="17397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59386CF-CA2F-184B-B881-C9DA7357FB9B}"/>
              </a:ext>
            </a:extLst>
          </p:cNvPr>
          <p:cNvSpPr txBox="1"/>
          <p:nvPr/>
        </p:nvSpPr>
        <p:spPr>
          <a:xfrm>
            <a:off x="0" y="3437321"/>
            <a:ext cx="2672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Teumer</a:t>
            </a:r>
            <a:r>
              <a:rPr lang="en-US" sz="1400" dirty="0"/>
              <a:t>, 2018, Front. Cardio. Med.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93972A-48D9-1B45-8BD0-0E306AC51265}"/>
              </a:ext>
            </a:extLst>
          </p:cNvPr>
          <p:cNvSpPr txBox="1"/>
          <p:nvPr/>
        </p:nvSpPr>
        <p:spPr>
          <a:xfrm>
            <a:off x="0" y="6550223"/>
            <a:ext cx="3369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Burgess eta al., 2020, Genetic Epidemiology</a:t>
            </a:r>
          </a:p>
        </p:txBody>
      </p:sp>
    </p:spTree>
    <p:extLst>
      <p:ext uri="{BB962C8B-B14F-4D97-AF65-F5344CB8AC3E}">
        <p14:creationId xmlns:p14="http://schemas.microsoft.com/office/powerpoint/2010/main" val="3681090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B04954-8EE3-5F4D-B75F-AB4DB2B60305}"/>
              </a:ext>
            </a:extLst>
          </p:cNvPr>
          <p:cNvSpPr txBox="1"/>
          <p:nvPr/>
        </p:nvSpPr>
        <p:spPr>
          <a:xfrm>
            <a:off x="0" y="11430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Brief Background on MR Concepts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C5D16A-9459-6D43-82F0-2F495BF4D479}"/>
              </a:ext>
            </a:extLst>
          </p:cNvPr>
          <p:cNvSpPr txBox="1"/>
          <p:nvPr/>
        </p:nvSpPr>
        <p:spPr>
          <a:xfrm>
            <a:off x="694617" y="1166842"/>
            <a:ext cx="108027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One-sample MR</a:t>
            </a:r>
            <a:r>
              <a:rPr lang="en-US" dirty="0"/>
              <a:t> - Genetic variants, exposure, and outcome measure in same individuals</a:t>
            </a:r>
          </a:p>
          <a:p>
            <a:r>
              <a:rPr lang="en-US" b="1" dirty="0"/>
              <a:t>Two-sample MR</a:t>
            </a:r>
            <a:r>
              <a:rPr lang="en-US" dirty="0"/>
              <a:t> - Variant-exposure in one dataset and variant-outcome from another dataset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potential issues with sample difference biasing results</a:t>
            </a:r>
          </a:p>
          <a:p>
            <a:endParaRPr lang="en-US" dirty="0"/>
          </a:p>
          <a:p>
            <a:r>
              <a:rPr lang="en-US" b="1" dirty="0"/>
              <a:t>Importance of variant selection and harmonization in two-sample MR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Exclusion of SNPs in LD in summary-based analyses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Confirming correct orientation of outcome variants based on exposure variants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Multivariable MR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 of more than one exposure variable to estimate causal effects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Used when related exposures have shared genetic predictors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Also, an alternative method to deal with pleiotropy</a:t>
            </a:r>
          </a:p>
          <a:p>
            <a:pPr marL="742950" lvl="1" indent="-285750">
              <a:buFontTx/>
              <a:buChar char="-"/>
            </a:pPr>
            <a:endParaRPr lang="en-US" dirty="0"/>
          </a:p>
          <a:p>
            <a:r>
              <a:rPr lang="en-US" b="1" dirty="0"/>
              <a:t>Additionally…</a:t>
            </a:r>
          </a:p>
          <a:p>
            <a:r>
              <a:rPr lang="en-US" dirty="0"/>
              <a:t>The statistical power of MR is proportional to the variance explained in the exposure by the genetic variants.</a:t>
            </a:r>
          </a:p>
          <a:p>
            <a:r>
              <a:rPr lang="en-US" dirty="0"/>
              <a:t>Common MR methods assume linear relationships between exposure and outcome without interaction terms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F11BA-850B-554F-9CDB-EA665CEBB73E}"/>
              </a:ext>
            </a:extLst>
          </p:cNvPr>
          <p:cNvSpPr txBox="1"/>
          <p:nvPr/>
        </p:nvSpPr>
        <p:spPr>
          <a:xfrm>
            <a:off x="-39189" y="6592603"/>
            <a:ext cx="3556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Burgess et al., 2020, </a:t>
            </a:r>
            <a:r>
              <a:rPr lang="en-US" sz="1400" dirty="0" err="1"/>
              <a:t>Wellcome</a:t>
            </a:r>
            <a:r>
              <a:rPr lang="en-US" sz="1400" dirty="0"/>
              <a:t> Open Research</a:t>
            </a:r>
          </a:p>
        </p:txBody>
      </p:sp>
    </p:spTree>
    <p:extLst>
      <p:ext uri="{BB962C8B-B14F-4D97-AF65-F5344CB8AC3E}">
        <p14:creationId xmlns:p14="http://schemas.microsoft.com/office/powerpoint/2010/main" val="2013052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7FD245F-67FE-E54D-8183-C35F44609CE7}"/>
              </a:ext>
            </a:extLst>
          </p:cNvPr>
          <p:cNvSpPr txBox="1"/>
          <p:nvPr/>
        </p:nvSpPr>
        <p:spPr>
          <a:xfrm>
            <a:off x="388503" y="648263"/>
            <a:ext cx="114149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Two-Stage Least Squares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First stage: regression of exposure on genetic variant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Second stage: outcome is regressed on exposure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Both steps are performed in a single model (for correct se of exposure outcome estimate)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is a one-sample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Ratio (Wald)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With two-sample summary-based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causal effect of exposure on outcome can be expressed as a ratio of the effect of variant on outcome over the effect of variant on exposure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5198ABF-BBE7-2D4D-9DED-998FB23484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7" t="11628" b="10465"/>
          <a:stretch/>
        </p:blipFill>
        <p:spPr>
          <a:xfrm>
            <a:off x="177795" y="3872004"/>
            <a:ext cx="7225318" cy="25692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CE0EEF-FBC8-014A-8704-8727BDFE3BAE}"/>
              </a:ext>
            </a:extLst>
          </p:cNvPr>
          <p:cNvSpPr txBox="1"/>
          <p:nvPr/>
        </p:nvSpPr>
        <p:spPr>
          <a:xfrm>
            <a:off x="8818324" y="6473309"/>
            <a:ext cx="338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Teumer</a:t>
            </a:r>
            <a:r>
              <a:rPr lang="en-US" dirty="0"/>
              <a:t>, 2018, Front. Cardio. Med.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1BE5DFE-66DB-BC41-AF6E-ABECAB49A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037" y="4200996"/>
            <a:ext cx="2095239" cy="4171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F593550-8915-0B40-9252-CD7256F3680F}"/>
              </a:ext>
            </a:extLst>
          </p:cNvPr>
          <p:cNvSpPr txBox="1"/>
          <p:nvPr/>
        </p:nvSpPr>
        <p:spPr>
          <a:xfrm>
            <a:off x="0" y="1203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Single Instrument Approaches</a:t>
            </a:r>
          </a:p>
        </p:txBody>
      </p:sp>
      <p:pic>
        <p:nvPicPr>
          <p:cNvPr id="16" name="Picture 15" descr="Diagram&#10;&#10;Description automatically generated">
            <a:extLst>
              <a:ext uri="{FF2B5EF4-FFF2-40B4-BE49-F238E27FC236}">
                <a16:creationId xmlns:a16="http://schemas.microsoft.com/office/drawing/2014/main" id="{188504CF-7EA1-6248-9DDC-8059B26F35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037" y="4727555"/>
            <a:ext cx="2053800" cy="5655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6937C70-2299-5E4E-A8CC-CB3B167DAD55}"/>
              </a:ext>
            </a:extLst>
          </p:cNvPr>
          <p:cNvSpPr txBox="1"/>
          <p:nvPr/>
        </p:nvSpPr>
        <p:spPr>
          <a:xfrm>
            <a:off x="8429037" y="3713938"/>
            <a:ext cx="2035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Ratio Estimate</a:t>
            </a:r>
          </a:p>
        </p:txBody>
      </p:sp>
    </p:spTree>
    <p:extLst>
      <p:ext uri="{BB962C8B-B14F-4D97-AF65-F5344CB8AC3E}">
        <p14:creationId xmlns:p14="http://schemas.microsoft.com/office/powerpoint/2010/main" val="345413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E25C04-8B9B-E945-AD83-51975268F885}"/>
              </a:ext>
            </a:extLst>
          </p:cNvPr>
          <p:cNvSpPr txBox="1"/>
          <p:nvPr/>
        </p:nvSpPr>
        <p:spPr>
          <a:xfrm>
            <a:off x="0" y="12037"/>
            <a:ext cx="1219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Multiple Instrument Approaches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FB56DD-47F8-9947-9C20-F938D2BBB2D7}"/>
              </a:ext>
            </a:extLst>
          </p:cNvPr>
          <p:cNvSpPr txBox="1"/>
          <p:nvPr/>
        </p:nvSpPr>
        <p:spPr>
          <a:xfrm>
            <a:off x="706223" y="885513"/>
            <a:ext cx="1115442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Inverse Variance Weighted (IVW) Method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Similar to meta-analysis approach using fixed effects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 weighted mean of the ratio estimates (weights = inverse variance)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Typically, the first estimator used in MR prior to sensitivity analyses (Epidemiological studies)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Prone to bias due to pleiotropy – inclusion of invalid instruments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69083C16-07A3-8C44-953D-875284148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962" y="4622104"/>
            <a:ext cx="4421688" cy="1044787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FBC85C81-79C4-2C48-8901-09C720940D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58" t="13292" r="9427" b="10183"/>
          <a:stretch/>
        </p:blipFill>
        <p:spPr>
          <a:xfrm>
            <a:off x="7438962" y="3118378"/>
            <a:ext cx="4421688" cy="1215025"/>
          </a:xfrm>
          <a:prstGeom prst="rect">
            <a:avLst/>
          </a:prstGeom>
        </p:spPr>
      </p:pic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2D8F4CFC-36EE-2944-BB3F-D947A052C2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67" t="11628" b="10465"/>
          <a:stretch/>
        </p:blipFill>
        <p:spPr>
          <a:xfrm>
            <a:off x="331350" y="3429000"/>
            <a:ext cx="6390407" cy="22723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EE9D9E3-E4B8-854A-A067-2A5E3292AE53}"/>
              </a:ext>
            </a:extLst>
          </p:cNvPr>
          <p:cNvSpPr txBox="1"/>
          <p:nvPr/>
        </p:nvSpPr>
        <p:spPr>
          <a:xfrm>
            <a:off x="8818324" y="6473309"/>
            <a:ext cx="338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Teumer</a:t>
            </a:r>
            <a:r>
              <a:rPr lang="en-US" dirty="0"/>
              <a:t>, 2018, Front. Cardio. Med.</a:t>
            </a:r>
          </a:p>
        </p:txBody>
      </p:sp>
    </p:spTree>
    <p:extLst>
      <p:ext uri="{BB962C8B-B14F-4D97-AF65-F5344CB8AC3E}">
        <p14:creationId xmlns:p14="http://schemas.microsoft.com/office/powerpoint/2010/main" val="1540428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082348-8B87-3445-82B7-99FFF1C50507}"/>
              </a:ext>
            </a:extLst>
          </p:cNvPr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Methods of Dealing with Pleiotropy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A549DA-2CF9-B948-AC05-DFF411DFDAC0}"/>
              </a:ext>
            </a:extLst>
          </p:cNvPr>
          <p:cNvSpPr txBox="1"/>
          <p:nvPr/>
        </p:nvSpPr>
        <p:spPr>
          <a:xfrm>
            <a:off x="423862" y="883355"/>
            <a:ext cx="1134427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Vertical pleiotropy</a:t>
            </a:r>
            <a:r>
              <a:rPr lang="en-US" dirty="0"/>
              <a:t>: variant is associated with exposure and another trait in the same biological pathway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Does not violate assumptions of instrumental variable </a:t>
            </a:r>
            <a:r>
              <a:rPr lang="en-US" b="1" dirty="0"/>
              <a:t>if the only causal path from variant to outcome is through the exposure</a:t>
            </a:r>
          </a:p>
          <a:p>
            <a:r>
              <a:rPr lang="en-US" b="1" dirty="0"/>
              <a:t>Horizontal pleiotropy: </a:t>
            </a:r>
            <a:r>
              <a:rPr lang="en-US" dirty="0"/>
              <a:t>variant is associated with exposure and another trait on a different causal pathway from variant to outcome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Violates the exclusion restriction assumption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b="1" dirty="0"/>
              <a:t>Variant Selection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Selection of variants with biological relevance for the risk factor (e.g., variants associated with a single risk gene)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Lower power and loci may still be pleiotropic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Multivariable MR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than one exposure variable to estimate causal effects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Robust MR Approaches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solve the problem of horizontal pleiotropy several MR methods have been developed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Methods differ in how they estimate causal effect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 to detect causal relationships are reduced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DB7BBD-03BE-C24E-B82F-E2B080DD9134}"/>
              </a:ext>
            </a:extLst>
          </p:cNvPr>
          <p:cNvSpPr txBox="1"/>
          <p:nvPr/>
        </p:nvSpPr>
        <p:spPr>
          <a:xfrm>
            <a:off x="0" y="6488668"/>
            <a:ext cx="428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Slob and Burgess, 2020, Gen. Epidemiology </a:t>
            </a:r>
          </a:p>
        </p:txBody>
      </p:sp>
    </p:spTree>
    <p:extLst>
      <p:ext uri="{BB962C8B-B14F-4D97-AF65-F5344CB8AC3E}">
        <p14:creationId xmlns:p14="http://schemas.microsoft.com/office/powerpoint/2010/main" val="2804056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5BF536-29BE-BA4F-AF10-3D86584F8E3E}"/>
              </a:ext>
            </a:extLst>
          </p:cNvPr>
          <p:cNvSpPr txBox="1"/>
          <p:nvPr/>
        </p:nvSpPr>
        <p:spPr>
          <a:xfrm>
            <a:off x="0" y="5010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Concept of Outliers and Pleiotropy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AFB2B50-F6AB-574F-9100-9741C7E67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7" t="11628" b="10465"/>
          <a:stretch/>
        </p:blipFill>
        <p:spPr>
          <a:xfrm>
            <a:off x="6633990" y="2972183"/>
            <a:ext cx="5558010" cy="197640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6E565B5-F68E-BD4C-9FC1-6593716A5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359" y="1845143"/>
            <a:ext cx="2095239" cy="4171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EBBFC3-44B8-964B-92C0-57CF1B05A886}"/>
              </a:ext>
            </a:extLst>
          </p:cNvPr>
          <p:cNvSpPr txBox="1"/>
          <p:nvPr/>
        </p:nvSpPr>
        <p:spPr>
          <a:xfrm>
            <a:off x="8987466" y="1228735"/>
            <a:ext cx="2035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Ratio Estimate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6F8229A-21EF-4A44-ABAC-114C4A4D1FE2}"/>
              </a:ext>
            </a:extLst>
          </p:cNvPr>
          <p:cNvCxnSpPr>
            <a:cxnSpLocks/>
          </p:cNvCxnSpPr>
          <p:nvPr/>
        </p:nvCxnSpPr>
        <p:spPr>
          <a:xfrm>
            <a:off x="1214441" y="1743084"/>
            <a:ext cx="0" cy="447198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25F6AB8-A62B-5143-8872-A4EF0D2A1087}"/>
              </a:ext>
            </a:extLst>
          </p:cNvPr>
          <p:cNvCxnSpPr>
            <a:cxnSpLocks/>
          </p:cNvCxnSpPr>
          <p:nvPr/>
        </p:nvCxnSpPr>
        <p:spPr>
          <a:xfrm flipH="1" flipV="1">
            <a:off x="1185866" y="6210308"/>
            <a:ext cx="5943600" cy="47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4B563C7C-B796-0B4A-9C4F-FA909CF0ED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240" t="1" r="30757" b="4566"/>
          <a:stretch/>
        </p:blipFill>
        <p:spPr>
          <a:xfrm>
            <a:off x="123967" y="3420543"/>
            <a:ext cx="835688" cy="529200"/>
          </a:xfrm>
          <a:prstGeom prst="rect">
            <a:avLst/>
          </a:prstGeom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82316B32-9E39-BC44-99D5-C789F38864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285" t="-40187" r="-2463" b="-1"/>
          <a:stretch/>
        </p:blipFill>
        <p:spPr>
          <a:xfrm>
            <a:off x="3714764" y="6037286"/>
            <a:ext cx="833296" cy="82533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9183160B-F0A5-D34D-8FA6-6E572E8F4BC4}"/>
              </a:ext>
            </a:extLst>
          </p:cNvPr>
          <p:cNvSpPr/>
          <p:nvPr/>
        </p:nvSpPr>
        <p:spPr>
          <a:xfrm>
            <a:off x="4843945" y="4114831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B37DC88-E310-5F48-B651-9631DCC7F89B}"/>
              </a:ext>
            </a:extLst>
          </p:cNvPr>
          <p:cNvSpPr/>
          <p:nvPr/>
        </p:nvSpPr>
        <p:spPr>
          <a:xfrm>
            <a:off x="2443041" y="5121322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C436576-44CF-3B4E-9544-2D51719A6492}"/>
              </a:ext>
            </a:extLst>
          </p:cNvPr>
          <p:cNvSpPr/>
          <p:nvPr/>
        </p:nvSpPr>
        <p:spPr>
          <a:xfrm>
            <a:off x="3259212" y="4659780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FD30CF0-9841-4B42-89FE-823B6FA79068}"/>
              </a:ext>
            </a:extLst>
          </p:cNvPr>
          <p:cNvSpPr/>
          <p:nvPr/>
        </p:nvSpPr>
        <p:spPr>
          <a:xfrm>
            <a:off x="2974031" y="5188810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613E284-D150-3C41-92C7-A5D4F9AB83D7}"/>
              </a:ext>
            </a:extLst>
          </p:cNvPr>
          <p:cNvSpPr/>
          <p:nvPr/>
        </p:nvSpPr>
        <p:spPr>
          <a:xfrm>
            <a:off x="3774160" y="4922892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5BE66AE-EDF0-3C4E-BC0E-199D2A018025}"/>
              </a:ext>
            </a:extLst>
          </p:cNvPr>
          <p:cNvSpPr/>
          <p:nvPr/>
        </p:nvSpPr>
        <p:spPr>
          <a:xfrm>
            <a:off x="4405175" y="4717368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E9757BB-CA85-D042-940D-8BA43277E64F}"/>
              </a:ext>
            </a:extLst>
          </p:cNvPr>
          <p:cNvSpPr/>
          <p:nvPr/>
        </p:nvSpPr>
        <p:spPr>
          <a:xfrm>
            <a:off x="3794487" y="1424384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0EA7C9E-7056-8E4A-BFD4-FA2DC060F546}"/>
              </a:ext>
            </a:extLst>
          </p:cNvPr>
          <p:cNvSpPr/>
          <p:nvPr/>
        </p:nvSpPr>
        <p:spPr>
          <a:xfrm>
            <a:off x="1895331" y="1991675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90E80CA-6013-4C40-AB88-4B2BF1D589CD}"/>
              </a:ext>
            </a:extLst>
          </p:cNvPr>
          <p:cNvSpPr/>
          <p:nvPr/>
        </p:nvSpPr>
        <p:spPr>
          <a:xfrm>
            <a:off x="3926675" y="4245650"/>
            <a:ext cx="152515" cy="134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ughnut 29">
            <a:extLst>
              <a:ext uri="{FF2B5EF4-FFF2-40B4-BE49-F238E27FC236}">
                <a16:creationId xmlns:a16="http://schemas.microsoft.com/office/drawing/2014/main" id="{59436E80-E456-9E41-B8A6-9563E20C9CCA}"/>
              </a:ext>
            </a:extLst>
          </p:cNvPr>
          <p:cNvSpPr/>
          <p:nvPr/>
        </p:nvSpPr>
        <p:spPr>
          <a:xfrm rot="20807270">
            <a:off x="1327461" y="1191255"/>
            <a:ext cx="3145786" cy="1232603"/>
          </a:xfrm>
          <a:prstGeom prst="donut">
            <a:avLst>
              <a:gd name="adj" fmla="val 813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6BBC28-6467-8D40-A735-B17A975C91D4}"/>
              </a:ext>
            </a:extLst>
          </p:cNvPr>
          <p:cNvSpPr txBox="1"/>
          <p:nvPr/>
        </p:nvSpPr>
        <p:spPr>
          <a:xfrm>
            <a:off x="5000924" y="1360288"/>
            <a:ext cx="219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Outliers</a:t>
            </a:r>
          </a:p>
          <a:p>
            <a:pPr algn="ctr"/>
            <a:r>
              <a:rPr lang="en-US" dirty="0"/>
              <a:t>(potential pleiotropy)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49605A5-5442-E946-A055-4CAA12ECA5A2}"/>
              </a:ext>
            </a:extLst>
          </p:cNvPr>
          <p:cNvCxnSpPr>
            <a:stCxn id="31" idx="1"/>
            <a:endCxn id="30" idx="6"/>
          </p:cNvCxnSpPr>
          <p:nvPr/>
        </p:nvCxnSpPr>
        <p:spPr>
          <a:xfrm flipH="1" flipV="1">
            <a:off x="4431613" y="1448060"/>
            <a:ext cx="569311" cy="2353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120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15794</TotalTime>
  <Words>1099</Words>
  <Application>Microsoft Macintosh PowerPoint</Application>
  <PresentationFormat>Widescreen</PresentationFormat>
  <Paragraphs>189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Mendelian Randomization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Mendelian Randomization</dc:title>
  <dc:creator>Nadine Parker</dc:creator>
  <cp:lastModifiedBy>Nadine Parker</cp:lastModifiedBy>
  <cp:revision>167</cp:revision>
  <dcterms:created xsi:type="dcterms:W3CDTF">2021-05-15T14:16:10Z</dcterms:created>
  <dcterms:modified xsi:type="dcterms:W3CDTF">2021-05-28T13:31:28Z</dcterms:modified>
</cp:coreProperties>
</file>