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78" r:id="rId3"/>
    <p:sldId id="291" r:id="rId4"/>
    <p:sldId id="297" r:id="rId5"/>
    <p:sldId id="299" r:id="rId6"/>
    <p:sldId id="290" r:id="rId7"/>
    <p:sldId id="307" r:id="rId8"/>
    <p:sldId id="301" r:id="rId9"/>
    <p:sldId id="288" r:id="rId10"/>
    <p:sldId id="287" r:id="rId11"/>
    <p:sldId id="310" r:id="rId12"/>
    <p:sldId id="306" r:id="rId13"/>
    <p:sldId id="311" r:id="rId14"/>
  </p:sldIdLst>
  <p:sldSz cx="9144000" cy="6858000" type="screen4x3"/>
  <p:notesSz cx="6858000" cy="9144000"/>
  <p:defaultTextStyle>
    <a:defPPr>
      <a:defRPr lang="nb-NO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2146" userDrawn="1">
          <p15:clr>
            <a:srgbClr val="A4A3A4"/>
          </p15:clr>
        </p15:guide>
        <p15:guide id="4" orient="horz" pos="3819" userDrawn="1">
          <p15:clr>
            <a:srgbClr val="A4A3A4"/>
          </p15:clr>
        </p15:guide>
        <p15:guide id="5" orient="horz" pos="737" userDrawn="1">
          <p15:clr>
            <a:srgbClr val="A4A3A4"/>
          </p15:clr>
        </p15:guide>
        <p15:guide id="6" orient="horz" pos="1026" userDrawn="1">
          <p15:clr>
            <a:srgbClr val="A4A3A4"/>
          </p15:clr>
        </p15:guide>
        <p15:guide id="7" pos="5363" userDrawn="1">
          <p15:clr>
            <a:srgbClr val="A4A3A4"/>
          </p15:clr>
        </p15:guide>
        <p15:guide id="8" pos="39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1370"/>
    <a:srgbClr val="D8DFAE"/>
    <a:srgbClr val="3EA785"/>
    <a:srgbClr val="855A96"/>
    <a:srgbClr val="006D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FECB4D8-DB02-4DC6-A0A2-4F2EBAE1DC90}" styleName="Middels stil 1 - aks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Middels stil 1 - aks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Middels stil 1 - aks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iddels stil 1 - aks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E171933-4619-4E11-9A3F-F7608DF75F80}" styleName="Middels stil 1 - aks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iddels stil 1 - aks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Ingen stil, tabellrutenet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85" autoAdjust="0"/>
    <p:restoredTop sz="73485"/>
  </p:normalViewPr>
  <p:slideViewPr>
    <p:cSldViewPr snapToGrid="0" snapToObjects="1" showGuides="1">
      <p:cViewPr varScale="1">
        <p:scale>
          <a:sx n="91" d="100"/>
          <a:sy n="91" d="100"/>
        </p:scale>
        <p:origin x="2760" y="176"/>
      </p:cViewPr>
      <p:guideLst>
        <p:guide pos="2880"/>
        <p:guide orient="horz" pos="2146"/>
        <p:guide orient="horz" pos="3819"/>
        <p:guide orient="horz" pos="737"/>
        <p:guide orient="horz" pos="1026"/>
        <p:guide pos="5363"/>
        <p:guide pos="39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70" d="100"/>
          <a:sy n="170" d="100"/>
        </p:scale>
        <p:origin x="4320" y="19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489397" y="528035"/>
            <a:ext cx="3538449" cy="24452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/>
            </a:lvl1pPr>
          </a:lstStyle>
          <a:p>
            <a:endParaRPr lang="nb-NO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Plassholder for dato 2"/>
          <p:cNvSpPr>
            <a:spLocks noGrp="1"/>
          </p:cNvSpPr>
          <p:nvPr>
            <p:ph type="dt" sz="quarter" idx="1"/>
          </p:nvPr>
        </p:nvSpPr>
        <p:spPr>
          <a:xfrm>
            <a:off x="5142685" y="8649004"/>
            <a:ext cx="1202584" cy="22593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/>
            </a:lvl1pPr>
          </a:lstStyle>
          <a:p>
            <a:fld id="{79B46F88-9F84-0749-A9EF-AB78A96D5526}" type="datetime1">
              <a:rPr lang="nb-NO" sz="900" smtClean="0">
                <a:latin typeface="Arial" charset="0"/>
                <a:ea typeface="Arial" charset="0"/>
                <a:cs typeface="Arial" charset="0"/>
              </a:rPr>
              <a:t>04.03.2022</a:t>
            </a:fld>
            <a:endParaRPr lang="nb-NO" sz="9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2"/>
          </p:nvPr>
        </p:nvSpPr>
        <p:spPr>
          <a:xfrm>
            <a:off x="489397" y="8649004"/>
            <a:ext cx="4653288" cy="22593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/>
            </a:lvl1pPr>
          </a:lstStyle>
          <a:p>
            <a:endParaRPr lang="nb-NO" sz="9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3"/>
          </p:nvPr>
        </p:nvSpPr>
        <p:spPr>
          <a:xfrm>
            <a:off x="6422543" y="8649004"/>
            <a:ext cx="433869" cy="229393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/>
            </a:lvl1pPr>
          </a:lstStyle>
          <a:p>
            <a:pPr algn="l"/>
            <a:fld id="{C97DF734-C432-4544-B31B-E1C93589B043}" type="slidenum">
              <a:rPr lang="nb-NO" sz="900" smtClean="0">
                <a:latin typeface="Arial" charset="0"/>
                <a:ea typeface="Arial" charset="0"/>
                <a:cs typeface="Arial" charset="0"/>
              </a:rPr>
              <a:pPr algn="l"/>
              <a:t>‹#›</a:t>
            </a:fld>
            <a:endParaRPr lang="nb-NO" sz="90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Bild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7112" y="395536"/>
            <a:ext cx="1927939" cy="4870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5112151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685799" y="592404"/>
            <a:ext cx="3989232" cy="167275"/>
          </a:xfrm>
          <a:prstGeom prst="rect">
            <a:avLst/>
          </a:prstGeom>
          <a:noFill/>
        </p:spPr>
        <p:txBody>
          <a:bodyPr vert="horz" lIns="0" tIns="0" rIns="0" bIns="0" rtlCol="0"/>
          <a:lstStyle>
            <a:lvl1pPr algn="l">
              <a:defRPr sz="1200">
                <a:latin typeface="Arial"/>
                <a:cs typeface="Arial"/>
              </a:defRPr>
            </a:lvl1pPr>
          </a:lstStyle>
          <a:p>
            <a:endParaRPr lang="en-GB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4862963" y="8680360"/>
            <a:ext cx="1309236" cy="257577"/>
          </a:xfrm>
          <a:prstGeom prst="rect">
            <a:avLst/>
          </a:prstGeom>
          <a:noFill/>
        </p:spPr>
        <p:txBody>
          <a:bodyPr vert="horz" lIns="0" tIns="0" rIns="0" bIns="0" rtlCol="0" anchor="t"/>
          <a:lstStyle>
            <a:lvl1pPr algn="r">
              <a:defRPr sz="900">
                <a:latin typeface="Arial"/>
                <a:cs typeface="Arial"/>
              </a:defRPr>
            </a:lvl1pPr>
          </a:lstStyle>
          <a:p>
            <a:fld id="{4A114D37-45D4-2745-B314-3FFB341A923C}" type="datetime1">
              <a:rPr lang="en-GB" smtClean="0"/>
              <a:pPr/>
              <a:t>04/03/2022</a:t>
            </a:fld>
            <a:endParaRPr lang="en-GB" dirty="0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noProof="0" dirty="0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</p:spPr>
        <p:txBody>
          <a:bodyPr vert="horz" lIns="91440" tIns="45720" rIns="91440" bIns="45720" rtlCol="0"/>
          <a:lstStyle/>
          <a:p>
            <a:pPr lvl="0"/>
            <a:r>
              <a:rPr lang="en-GB" noProof="0" dirty="0" err="1"/>
              <a:t>Klikk</a:t>
            </a:r>
            <a:r>
              <a:rPr lang="en-GB" noProof="0" dirty="0"/>
              <a:t> for </a:t>
            </a:r>
            <a:r>
              <a:rPr lang="en-GB" noProof="0" dirty="0" err="1"/>
              <a:t>å</a:t>
            </a:r>
            <a:r>
              <a:rPr lang="en-GB" noProof="0" dirty="0"/>
              <a:t> </a:t>
            </a:r>
            <a:r>
              <a:rPr lang="en-GB" noProof="0" dirty="0" err="1"/>
              <a:t>redigere</a:t>
            </a:r>
            <a:r>
              <a:rPr lang="en-GB" noProof="0" dirty="0"/>
              <a:t> </a:t>
            </a:r>
            <a:r>
              <a:rPr lang="en-GB" noProof="0" dirty="0" err="1"/>
              <a:t>tekststiler</a:t>
            </a:r>
            <a:r>
              <a:rPr lang="en-GB" noProof="0" dirty="0"/>
              <a:t> </a:t>
            </a:r>
            <a:r>
              <a:rPr lang="en-GB" noProof="0" dirty="0" err="1"/>
              <a:t>i</a:t>
            </a:r>
            <a:r>
              <a:rPr lang="en-GB" noProof="0" dirty="0"/>
              <a:t> </a:t>
            </a:r>
            <a:r>
              <a:rPr lang="en-GB" noProof="0" dirty="0" err="1"/>
              <a:t>malen</a:t>
            </a:r>
            <a:endParaRPr lang="en-GB" noProof="0" dirty="0"/>
          </a:p>
          <a:p>
            <a:pPr lvl="1"/>
            <a:r>
              <a:rPr lang="en-GB" noProof="0" dirty="0"/>
              <a:t>Andre </a:t>
            </a:r>
            <a:r>
              <a:rPr lang="en-GB" noProof="0" dirty="0" err="1"/>
              <a:t>nivå</a:t>
            </a:r>
            <a:endParaRPr lang="en-GB" noProof="0" dirty="0"/>
          </a:p>
          <a:p>
            <a:pPr lvl="2"/>
            <a:r>
              <a:rPr lang="en-GB" noProof="0" dirty="0" err="1"/>
              <a:t>Tredje</a:t>
            </a:r>
            <a:r>
              <a:rPr lang="en-GB" noProof="0" dirty="0"/>
              <a:t> </a:t>
            </a:r>
            <a:r>
              <a:rPr lang="en-GB" noProof="0" dirty="0" err="1"/>
              <a:t>nivå</a:t>
            </a:r>
            <a:endParaRPr lang="en-GB" noProof="0" dirty="0"/>
          </a:p>
          <a:p>
            <a:pPr lvl="3"/>
            <a:r>
              <a:rPr lang="en-GB" noProof="0" dirty="0" err="1"/>
              <a:t>Fjerde</a:t>
            </a:r>
            <a:r>
              <a:rPr lang="en-GB" noProof="0" dirty="0"/>
              <a:t> </a:t>
            </a:r>
            <a:r>
              <a:rPr lang="en-GB" noProof="0" dirty="0" err="1"/>
              <a:t>nivå</a:t>
            </a:r>
            <a:endParaRPr lang="en-GB" noProof="0" dirty="0"/>
          </a:p>
          <a:p>
            <a:pPr lvl="4"/>
            <a:r>
              <a:rPr lang="en-GB" noProof="0" dirty="0" err="1"/>
              <a:t>Femte</a:t>
            </a:r>
            <a:r>
              <a:rPr lang="en-GB" noProof="0" dirty="0"/>
              <a:t> </a:t>
            </a:r>
            <a:r>
              <a:rPr lang="en-GB" noProof="0" dirty="0" err="1"/>
              <a:t>nivå</a:t>
            </a:r>
            <a:endParaRPr lang="en-GB" noProof="0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685799" y="8685214"/>
            <a:ext cx="4177163" cy="252724"/>
          </a:xfrm>
          <a:prstGeom prst="rect">
            <a:avLst/>
          </a:prstGeom>
          <a:noFill/>
        </p:spPr>
        <p:txBody>
          <a:bodyPr vert="horz" lIns="0" tIns="0" rIns="0" bIns="0" rtlCol="0" anchor="t"/>
          <a:lstStyle>
            <a:lvl1pPr algn="l">
              <a:defRPr sz="900">
                <a:latin typeface="Arial"/>
                <a:cs typeface="Arial"/>
              </a:defRPr>
            </a:lvl1pPr>
          </a:lstStyle>
          <a:p>
            <a:endParaRPr lang="en-GB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6284890" y="8685214"/>
            <a:ext cx="571522" cy="252723"/>
          </a:xfrm>
          <a:prstGeom prst="rect">
            <a:avLst/>
          </a:prstGeom>
          <a:noFill/>
        </p:spPr>
        <p:txBody>
          <a:bodyPr vert="horz" lIns="0" tIns="0" rIns="0" bIns="0" rtlCol="0" anchor="t"/>
          <a:lstStyle>
            <a:lvl1pPr algn="l">
              <a:defRPr sz="900">
                <a:latin typeface="Arial"/>
                <a:cs typeface="Arial"/>
              </a:defRPr>
            </a:lvl1pPr>
          </a:lstStyle>
          <a:p>
            <a:fld id="{E17747EF-E64D-7848-A5FE-D6E885B48FCE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Bild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962" y="408026"/>
            <a:ext cx="1555205" cy="3928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914606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A114D37-45D4-2745-B314-3FFB341A923C}" type="datetime1">
              <a:rPr lang="en-GB" smtClean="0"/>
              <a:pPr/>
              <a:t>04/03/2022</a:t>
            </a:fld>
            <a:endParaRPr lang="en-GB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7747EF-E64D-7848-A5FE-D6E885B48FCE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49557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A114D37-45D4-2745-B314-3FFB341A923C}" type="datetime1">
              <a:rPr lang="en-GB" smtClean="0"/>
              <a:pPr/>
              <a:t>04/03/2022</a:t>
            </a:fld>
            <a:endParaRPr lang="en-GB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7747EF-E64D-7848-A5FE-D6E885B48FCE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147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A114D37-45D4-2745-B314-3FFB341A923C}" type="datetime1">
              <a:rPr lang="en-GB" smtClean="0"/>
              <a:pPr/>
              <a:t>04/03/2022</a:t>
            </a:fld>
            <a:endParaRPr lang="en-GB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7747EF-E64D-7848-A5FE-D6E885B48FCE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0883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A114D37-45D4-2745-B314-3FFB341A923C}" type="datetime1">
              <a:rPr lang="en-GB" smtClean="0"/>
              <a:pPr/>
              <a:t>04/03/2022</a:t>
            </a:fld>
            <a:endParaRPr lang="en-GB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7747EF-E64D-7848-A5FE-D6E885B48FCE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37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A114D37-45D4-2745-B314-3FFB341A923C}" type="datetime1">
              <a:rPr lang="en-GB" smtClean="0"/>
              <a:pPr/>
              <a:t>04/03/2022</a:t>
            </a:fld>
            <a:endParaRPr lang="en-GB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7747EF-E64D-7848-A5FE-D6E885B48FCE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6850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sz="9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A114D37-45D4-2745-B314-3FFB341A923C}" type="datetime1">
              <a:rPr lang="en-GB" smtClean="0"/>
              <a:pPr/>
              <a:t>04/03/2022</a:t>
            </a:fld>
            <a:endParaRPr lang="en-GB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7747EF-E64D-7848-A5FE-D6E885B48FCE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48682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A114D37-45D4-2745-B314-3FFB341A923C}" type="datetime1">
              <a:rPr lang="en-GB" smtClean="0"/>
              <a:pPr/>
              <a:t>04/03/2022</a:t>
            </a:fld>
            <a:endParaRPr lang="en-GB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7747EF-E64D-7848-A5FE-D6E885B48FCE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27331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A114D37-45D4-2745-B314-3FFB341A923C}" type="datetime1">
              <a:rPr lang="en-GB" smtClean="0"/>
              <a:pPr/>
              <a:t>04/03/2022</a:t>
            </a:fld>
            <a:endParaRPr lang="en-GB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7747EF-E64D-7848-A5FE-D6E885B48FCE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16454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A114D37-45D4-2745-B314-3FFB341A923C}" type="datetime1">
              <a:rPr lang="en-GB" smtClean="0"/>
              <a:pPr/>
              <a:t>04/03/2022</a:t>
            </a:fld>
            <a:endParaRPr lang="en-GB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7747EF-E64D-7848-A5FE-D6E885B48FCE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73762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sz="9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A114D37-45D4-2745-B314-3FFB341A923C}" type="datetime1">
              <a:rPr lang="en-GB" smtClean="0"/>
              <a:pPr/>
              <a:t>04/03/2022</a:t>
            </a:fld>
            <a:endParaRPr lang="en-GB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7747EF-E64D-7848-A5FE-D6E885B48FCE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8625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Forside_med samarbeidspartner logo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Bild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32" y="6389179"/>
            <a:ext cx="1533449" cy="99852"/>
          </a:xfrm>
          <a:prstGeom prst="rect">
            <a:avLst/>
          </a:prstGeom>
        </p:spPr>
      </p:pic>
      <p:pic>
        <p:nvPicPr>
          <p:cNvPr id="7" name="Picture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679" r="22580"/>
          <a:stretch/>
        </p:blipFill>
        <p:spPr>
          <a:xfrm>
            <a:off x="2259776" y="6236766"/>
            <a:ext cx="3424140" cy="402336"/>
          </a:xfrm>
          <a:prstGeom prst="rect">
            <a:avLst/>
          </a:prstGeom>
        </p:spPr>
      </p:pic>
      <p:pic>
        <p:nvPicPr>
          <p:cNvPr id="9" name="Bild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211" y="6227233"/>
            <a:ext cx="602407" cy="454274"/>
          </a:xfrm>
          <a:prstGeom prst="rect">
            <a:avLst/>
          </a:prstGeom>
        </p:spPr>
      </p:pic>
      <p:sp>
        <p:nvSpPr>
          <p:cNvPr id="14" name="Rektangel 13"/>
          <p:cNvSpPr/>
          <p:nvPr userDrawn="1"/>
        </p:nvSpPr>
        <p:spPr>
          <a:xfrm>
            <a:off x="-1" y="2810657"/>
            <a:ext cx="9144001" cy="32520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1" noProof="0" dirty="0">
              <a:ln>
                <a:noFill/>
              </a:ln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626401" y="3408784"/>
            <a:ext cx="6888951" cy="772437"/>
          </a:xfrm>
        </p:spPr>
        <p:txBody>
          <a:bodyPr rIns="0"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 noProof="0"/>
              <a:t>Klikk for å redigere tittelstil</a:t>
            </a:r>
            <a:endParaRPr lang="en-GB" noProof="0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626401" y="4350414"/>
            <a:ext cx="6888951" cy="911380"/>
          </a:xfrm>
        </p:spPr>
        <p:txBody>
          <a:bodyPr r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nb-NO" noProof="0"/>
              <a:t>Klikk for å redigere undertittelstil i malen</a:t>
            </a:r>
            <a:endParaRPr lang="en-GB" noProof="0" dirty="0"/>
          </a:p>
        </p:txBody>
      </p:sp>
      <p:pic>
        <p:nvPicPr>
          <p:cNvPr id="13" name="Bilde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01" y="785714"/>
            <a:ext cx="3326130" cy="842010"/>
          </a:xfrm>
          <a:prstGeom prst="rect">
            <a:avLst/>
          </a:prstGeom>
        </p:spPr>
      </p:pic>
      <p:pic>
        <p:nvPicPr>
          <p:cNvPr id="15" name="Bilde 14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0441" y="0"/>
            <a:ext cx="3416531" cy="3063240"/>
          </a:xfrm>
          <a:prstGeom prst="rect">
            <a:avLst/>
          </a:prstGeom>
        </p:spPr>
      </p:pic>
      <p:pic>
        <p:nvPicPr>
          <p:cNvPr id="22" name="Bilde 2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875" y="6335951"/>
            <a:ext cx="2315291" cy="2672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01688"/>
          </a:xfrm>
        </p:spPr>
        <p:txBody>
          <a:bodyPr/>
          <a:lstStyle/>
          <a:p>
            <a:r>
              <a:rPr lang="nb-NO" noProof="0"/>
              <a:t>Klikk for å redigere tittelstil</a:t>
            </a:r>
            <a:endParaRPr lang="en-GB" noProof="0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629842" y="1628775"/>
            <a:ext cx="3868340" cy="548368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nb-NO" noProof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629842" y="2392141"/>
            <a:ext cx="3868340" cy="3670523"/>
          </a:xfrm>
        </p:spPr>
        <p:txBody>
          <a:bodyPr/>
          <a:lstStyle/>
          <a:p>
            <a:pPr lvl="0"/>
            <a:r>
              <a:rPr lang="nb-NO" noProof="0"/>
              <a:t>Klikk for å redigere tekststiler i malen</a:t>
            </a:r>
          </a:p>
          <a:p>
            <a:pPr lvl="1"/>
            <a:r>
              <a:rPr lang="nb-NO" noProof="0"/>
              <a:t>Andre nivå</a:t>
            </a:r>
          </a:p>
          <a:p>
            <a:pPr lvl="2"/>
            <a:r>
              <a:rPr lang="nb-NO" noProof="0"/>
              <a:t>Tredje nivå</a:t>
            </a:r>
          </a:p>
          <a:p>
            <a:pPr lvl="3"/>
            <a:r>
              <a:rPr lang="nb-NO" noProof="0"/>
              <a:t>Fjerde nivå</a:t>
            </a:r>
          </a:p>
          <a:p>
            <a:pPr lvl="4"/>
            <a:r>
              <a:rPr lang="nb-NO" noProof="0"/>
              <a:t>Femte nivå</a:t>
            </a:r>
            <a:endParaRPr lang="en-GB" noProof="0" dirty="0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29152" y="1628775"/>
            <a:ext cx="3887391" cy="548368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nb-NO" noProof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29152" y="2392141"/>
            <a:ext cx="3887391" cy="3670523"/>
          </a:xfrm>
        </p:spPr>
        <p:txBody>
          <a:bodyPr/>
          <a:lstStyle/>
          <a:p>
            <a:pPr lvl="0"/>
            <a:r>
              <a:rPr lang="nb-NO" noProof="0"/>
              <a:t>Klikk for å redigere tekststiler i malen</a:t>
            </a:r>
          </a:p>
          <a:p>
            <a:pPr lvl="1"/>
            <a:r>
              <a:rPr lang="nb-NO" noProof="0"/>
              <a:t>Andre nivå</a:t>
            </a:r>
          </a:p>
          <a:p>
            <a:pPr lvl="2"/>
            <a:r>
              <a:rPr lang="nb-NO" noProof="0"/>
              <a:t>Tredje nivå</a:t>
            </a:r>
          </a:p>
          <a:p>
            <a:pPr lvl="3"/>
            <a:r>
              <a:rPr lang="nb-NO" noProof="0"/>
              <a:t>Fjerde nivå</a:t>
            </a:r>
          </a:p>
          <a:p>
            <a:pPr lvl="4"/>
            <a:r>
              <a:rPr lang="nb-NO" noProof="0"/>
              <a:t>Femte nivå</a:t>
            </a:r>
            <a:endParaRPr lang="en-GB" noProof="0" dirty="0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1B136-281F-304B-A7B0-1221A006EFE7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5501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noProof="0"/>
              <a:t>Klikk for å redigere tittelstil</a:t>
            </a:r>
            <a:endParaRPr lang="en-GB" noProof="0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EA774-AFC9-B545-A25F-76683F139AA9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8815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med helsides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noProof="0"/>
              <a:t>Klikk for å redigere tittelstil</a:t>
            </a:r>
            <a:endParaRPr lang="en-GB" noProof="0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644F0-EB48-A644-8B71-3994BF112DB5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160463"/>
            <a:ext cx="9144000" cy="50137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6031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med innhol og ett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29843" y="365127"/>
            <a:ext cx="3885008" cy="800287"/>
          </a:xfrm>
        </p:spPr>
        <p:txBody>
          <a:bodyPr/>
          <a:lstStyle/>
          <a:p>
            <a:r>
              <a:rPr lang="nb-NO" noProof="0"/>
              <a:t>Klikk for å redigere tittelstil</a:t>
            </a:r>
            <a:endParaRPr lang="en-GB" noProof="0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78213-7476-6E42-BD92-B0D746DA26AF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7" name="Plassholder for bilde 5"/>
          <p:cNvSpPr>
            <a:spLocks noGrp="1"/>
          </p:cNvSpPr>
          <p:nvPr>
            <p:ph type="pic" sz="quarter" idx="14" hasCustomPrompt="1"/>
          </p:nvPr>
        </p:nvSpPr>
        <p:spPr>
          <a:xfrm>
            <a:off x="4572000" y="1"/>
            <a:ext cx="4572000" cy="617422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  <p:sp>
        <p:nvSpPr>
          <p:cNvPr id="8" name="Plassholder for innhold 2"/>
          <p:cNvSpPr>
            <a:spLocks noGrp="1"/>
          </p:cNvSpPr>
          <p:nvPr>
            <p:ph sz="half" idx="1"/>
          </p:nvPr>
        </p:nvSpPr>
        <p:spPr>
          <a:xfrm>
            <a:off x="628650" y="1628775"/>
            <a:ext cx="3886200" cy="4433888"/>
          </a:xfrm>
        </p:spPr>
        <p:txBody>
          <a:bodyPr/>
          <a:lstStyle/>
          <a:p>
            <a:pPr lvl="0"/>
            <a:r>
              <a:rPr lang="nb-NO" noProof="0"/>
              <a:t>Klikk for å redigere tekststiler i malen</a:t>
            </a:r>
          </a:p>
          <a:p>
            <a:pPr lvl="1"/>
            <a:r>
              <a:rPr lang="nb-NO" noProof="0"/>
              <a:t>Andre nivå</a:t>
            </a:r>
          </a:p>
          <a:p>
            <a:pPr lvl="2"/>
            <a:r>
              <a:rPr lang="nb-NO" noProof="0"/>
              <a:t>Tredje nivå</a:t>
            </a:r>
          </a:p>
          <a:p>
            <a:pPr lvl="3"/>
            <a:r>
              <a:rPr lang="nb-NO" noProof="0"/>
              <a:t>Fjerde nivå</a:t>
            </a:r>
          </a:p>
          <a:p>
            <a:pPr lvl="4"/>
            <a:r>
              <a:rPr lang="nb-NO" noProof="0"/>
              <a:t>Femte nivå</a:t>
            </a:r>
            <a:endParaRPr lang="en-GB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med to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noProof="0"/>
              <a:t>Klikk for å redigere tittelstil</a:t>
            </a:r>
            <a:endParaRPr lang="en-GB" noProof="0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78213-7476-6E42-BD92-B0D746DA26AF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160463"/>
            <a:ext cx="4572000" cy="50137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  <p:sp>
        <p:nvSpPr>
          <p:cNvPr id="7" name="Plassholder for bilde 5"/>
          <p:cNvSpPr>
            <a:spLocks noGrp="1"/>
          </p:cNvSpPr>
          <p:nvPr>
            <p:ph type="pic" sz="quarter" idx="14" hasCustomPrompt="1"/>
          </p:nvPr>
        </p:nvSpPr>
        <p:spPr>
          <a:xfrm>
            <a:off x="4572000" y="1160463"/>
            <a:ext cx="4572000" cy="50137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093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med fire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noProof="0"/>
              <a:t>Klikk for å redigere tittelstil</a:t>
            </a:r>
            <a:endParaRPr lang="en-GB" noProof="0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6014A-2717-364F-B23C-F8929C47232A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160466"/>
            <a:ext cx="4572000" cy="251332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  <p:sp>
        <p:nvSpPr>
          <p:cNvPr id="8" name="Plassholder for bilde 5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673787"/>
            <a:ext cx="4572000" cy="25004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  <p:sp>
        <p:nvSpPr>
          <p:cNvPr id="9" name="Plassholder for bilde 5"/>
          <p:cNvSpPr>
            <a:spLocks noGrp="1"/>
          </p:cNvSpPr>
          <p:nvPr>
            <p:ph type="pic" sz="quarter" idx="16" hasCustomPrompt="1"/>
          </p:nvPr>
        </p:nvSpPr>
        <p:spPr>
          <a:xfrm>
            <a:off x="4572000" y="1160466"/>
            <a:ext cx="4572000" cy="251332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  <p:sp>
        <p:nvSpPr>
          <p:cNvPr id="10" name="Plassholder for bilde 5"/>
          <p:cNvSpPr>
            <a:spLocks noGrp="1"/>
          </p:cNvSpPr>
          <p:nvPr>
            <p:ph type="pic" sz="quarter" idx="17" hasCustomPrompt="1"/>
          </p:nvPr>
        </p:nvSpPr>
        <p:spPr>
          <a:xfrm>
            <a:off x="4572000" y="3673787"/>
            <a:ext cx="4572000" cy="25004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38076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sides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509A-D175-644C-BD72-DCF351205FBA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9144000" cy="617422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18430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C1A8-CBEE-7748-8E27-DB6577A5A4BD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4741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ste s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Sylinder 3"/>
          <p:cNvSpPr txBox="1"/>
          <p:nvPr userDrawn="1"/>
        </p:nvSpPr>
        <p:spPr>
          <a:xfrm>
            <a:off x="1565087" y="3949637"/>
            <a:ext cx="68631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GB" sz="1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Oslo </a:t>
            </a:r>
            <a:r>
              <a:rPr lang="en-GB" sz="1600" b="0" kern="1200" noProof="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universitetssykehus</a:t>
            </a:r>
            <a:r>
              <a:rPr lang="en-GB" sz="1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HF</a:t>
            </a:r>
          </a:p>
          <a:p>
            <a:pPr algn="l">
              <a:lnSpc>
                <a:spcPct val="100000"/>
              </a:lnSpc>
            </a:pPr>
            <a:r>
              <a:rPr lang="en-GB" sz="1600" b="0" kern="1200" noProof="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Klinikk</a:t>
            </a:r>
            <a:r>
              <a:rPr lang="en-GB" sz="1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600" b="0" kern="1200" noProof="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psykisk</a:t>
            </a:r>
            <a:r>
              <a:rPr lang="en-GB" sz="1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600" b="0" kern="1200" noProof="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helse</a:t>
            </a:r>
            <a:r>
              <a:rPr lang="en-GB" sz="1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600" b="0" kern="1200" noProof="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og</a:t>
            </a:r>
            <a:r>
              <a:rPr lang="en-GB" sz="1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600" b="0" kern="1200" noProof="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avhengighet</a:t>
            </a:r>
            <a:r>
              <a:rPr lang="en-GB" sz="1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algn="l">
              <a:lnSpc>
                <a:spcPct val="100000"/>
              </a:lnSpc>
            </a:pPr>
            <a:r>
              <a:rPr lang="en-GB" sz="1600" b="0" kern="1200" noProof="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Seksjon</a:t>
            </a:r>
            <a:r>
              <a:rPr lang="en-GB" sz="1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for </a:t>
            </a:r>
            <a:r>
              <a:rPr lang="en-GB" sz="1600" b="0" kern="1200" noProof="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psykoseforskning</a:t>
            </a:r>
            <a:r>
              <a:rPr lang="en-GB" sz="1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/TOP</a:t>
            </a:r>
          </a:p>
          <a:p>
            <a:pPr algn="l">
              <a:lnSpc>
                <a:spcPct val="100000"/>
              </a:lnSpc>
            </a:pPr>
            <a:r>
              <a:rPr lang="en-GB" sz="1600" b="0" kern="1200" noProof="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Ullevål</a:t>
            </a:r>
            <a:r>
              <a:rPr lang="en-GB" sz="1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600" b="0" kern="1200" noProof="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sykehus</a:t>
            </a:r>
            <a:r>
              <a:rPr lang="en-GB" sz="1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GB" sz="1600" b="0" kern="1200" noProof="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bygg</a:t>
            </a:r>
            <a:r>
              <a:rPr lang="en-GB" sz="1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49 </a:t>
            </a:r>
          </a:p>
          <a:p>
            <a:pPr algn="l">
              <a:lnSpc>
                <a:spcPct val="100000"/>
              </a:lnSpc>
            </a:pPr>
            <a:r>
              <a:rPr lang="en-GB" sz="1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P.O. Box 4956 </a:t>
            </a:r>
            <a:r>
              <a:rPr lang="en-GB" sz="1600" b="0" kern="1200" noProof="0" dirty="0" err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Nydalen</a:t>
            </a:r>
            <a:endParaRPr lang="en-GB" sz="1600" b="0" kern="1200" noProof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>
              <a:lnSpc>
                <a:spcPct val="100000"/>
              </a:lnSpc>
            </a:pPr>
            <a:r>
              <a:rPr lang="en-GB" sz="1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NO-0424 Oslo</a:t>
            </a:r>
          </a:p>
          <a:p>
            <a:pPr algn="l">
              <a:lnSpc>
                <a:spcPct val="100000"/>
              </a:lnSpc>
            </a:pPr>
            <a:r>
              <a:rPr lang="en-GB" sz="1600" b="0" kern="120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Norway</a:t>
            </a:r>
            <a:endParaRPr lang="en-GB" sz="1600" b="0" kern="1200" noProof="0" dirty="0">
              <a:solidFill>
                <a:schemeClr val="accent5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Bild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01" y="785714"/>
            <a:ext cx="3326130" cy="84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47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Forside_lill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/>
          <p:cNvSpPr/>
          <p:nvPr userDrawn="1"/>
        </p:nvSpPr>
        <p:spPr>
          <a:xfrm>
            <a:off x="-1" y="2810656"/>
            <a:ext cx="9144001" cy="40473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1" noProof="0" dirty="0">
              <a:ln>
                <a:noFill/>
              </a:ln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626401" y="3408784"/>
            <a:ext cx="6888951" cy="772437"/>
          </a:xfrm>
        </p:spPr>
        <p:txBody>
          <a:bodyPr rIns="0"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 noProof="0"/>
              <a:t>Klikk for å redigere tittelstil</a:t>
            </a:r>
            <a:endParaRPr lang="en-GB" noProof="0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626401" y="4350414"/>
            <a:ext cx="6888951" cy="911380"/>
          </a:xfrm>
        </p:spPr>
        <p:txBody>
          <a:bodyPr r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nb-NO" noProof="0"/>
              <a:t>Klikk for å redigere undertittelstil i malen</a:t>
            </a:r>
            <a:endParaRPr lang="en-GB" noProof="0" dirty="0"/>
          </a:p>
        </p:txBody>
      </p:sp>
      <p:pic>
        <p:nvPicPr>
          <p:cNvPr id="7" name="Bild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01" y="785714"/>
            <a:ext cx="3326130" cy="842010"/>
          </a:xfrm>
          <a:prstGeom prst="rect">
            <a:avLst/>
          </a:prstGeom>
        </p:spPr>
      </p:pic>
      <p:pic>
        <p:nvPicPr>
          <p:cNvPr id="8" name="Bild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0441" y="0"/>
            <a:ext cx="3416531" cy="306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23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killeark_ros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28650" y="4162503"/>
            <a:ext cx="7886700" cy="772437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 noProof="0"/>
              <a:t>Klikk for å redigere tittelstil</a:t>
            </a:r>
            <a:endParaRPr lang="en-GB" noProof="0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629843" y="5151283"/>
            <a:ext cx="7885509" cy="9113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nb-NO" noProof="0"/>
              <a:t>Klikk for å redigere undertittelstil i malen</a:t>
            </a:r>
            <a:endParaRPr lang="en-GB" noProof="0" dirty="0"/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4625" y="-1"/>
            <a:ext cx="4991793" cy="167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75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killeark_lill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28650" y="4162503"/>
            <a:ext cx="7886700" cy="772437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 noProof="0"/>
              <a:t>Klikk for å redigere tittelstil</a:t>
            </a:r>
            <a:endParaRPr lang="en-GB" noProof="0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629843" y="5151283"/>
            <a:ext cx="7885509" cy="9113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nb-NO" noProof="0"/>
              <a:t>Klikk for å redigere undertittelstil i malen</a:t>
            </a:r>
            <a:endParaRPr lang="en-GB" noProof="0" dirty="0"/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4625" y="-1"/>
            <a:ext cx="4991793" cy="167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2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killeark_blå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28650" y="4162503"/>
            <a:ext cx="7886700" cy="772437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 noProof="0"/>
              <a:t>Klikk for å redigere tittelstil</a:t>
            </a:r>
            <a:endParaRPr lang="en-GB" noProof="0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629843" y="5151283"/>
            <a:ext cx="7885509" cy="9113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nb-NO" noProof="0"/>
              <a:t>Klikk for å redigere undertittelstil i malen</a:t>
            </a:r>
            <a:endParaRPr lang="en-GB" noProof="0" dirty="0"/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4625" y="-1"/>
            <a:ext cx="4991793" cy="167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16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killeark_grøn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28650" y="4162503"/>
            <a:ext cx="7886700" cy="772437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b-NO" noProof="0"/>
              <a:t>Klikk for å redigere tittelstil</a:t>
            </a:r>
            <a:endParaRPr lang="en-GB" noProof="0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629843" y="5151283"/>
            <a:ext cx="7885509" cy="9113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nb-NO" noProof="0"/>
              <a:t>Klikk for å redigere undertittelstil i malen</a:t>
            </a:r>
            <a:endParaRPr lang="en-GB" noProof="0" dirty="0"/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4625" y="-1"/>
            <a:ext cx="4991793" cy="167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79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killeark_lyse grøn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28650" y="4162503"/>
            <a:ext cx="7886700" cy="772437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nb-NO" noProof="0"/>
              <a:t>Klikk for å redigere tittelstil</a:t>
            </a:r>
            <a:endParaRPr lang="en-GB" noProof="0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629843" y="5151283"/>
            <a:ext cx="7885509" cy="911380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384044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nb-NO" noProof="0"/>
              <a:t>Klikk for å redigere undertittelstil i malen</a:t>
            </a:r>
            <a:endParaRPr lang="en-GB" noProof="0" dirty="0"/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4625" y="-1"/>
            <a:ext cx="4991793" cy="167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21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noProof="0"/>
              <a:t>Klikk for å redigere tittelstil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noProof="0"/>
              <a:t>Klikk for å redigere tekststiler i malen</a:t>
            </a:r>
          </a:p>
          <a:p>
            <a:pPr lvl="1"/>
            <a:r>
              <a:rPr lang="nb-NO" noProof="0"/>
              <a:t>Andre nivå</a:t>
            </a:r>
          </a:p>
          <a:p>
            <a:pPr lvl="2"/>
            <a:r>
              <a:rPr lang="nb-NO" noProof="0"/>
              <a:t>Tredje nivå</a:t>
            </a:r>
          </a:p>
          <a:p>
            <a:pPr lvl="3"/>
            <a:r>
              <a:rPr lang="nb-NO" noProof="0"/>
              <a:t>Fjerde nivå</a:t>
            </a:r>
          </a:p>
          <a:p>
            <a:pPr lvl="4"/>
            <a:r>
              <a:rPr lang="nb-NO" noProof="0"/>
              <a:t>Femte nivå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A9AD7-BE7F-4848-BC1E-26D27C118EE2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8627630" y="6404661"/>
            <a:ext cx="325601" cy="239659"/>
          </a:xfrm>
        </p:spPr>
        <p:txBody>
          <a:bodyPr/>
          <a:lstStyle/>
          <a:p>
            <a:fld id="{91F10A9C-6975-7440-93FD-B27ED63DD5D4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0479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noProof="0"/>
              <a:t>Klikk for å redigere tittelstil</a:t>
            </a:r>
            <a:endParaRPr lang="en-GB" noProof="0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628650" y="1628775"/>
            <a:ext cx="3886200" cy="4433888"/>
          </a:xfrm>
        </p:spPr>
        <p:txBody>
          <a:bodyPr/>
          <a:lstStyle/>
          <a:p>
            <a:pPr lvl="0"/>
            <a:r>
              <a:rPr lang="nb-NO" noProof="0"/>
              <a:t>Klikk for å redigere tekststiler i malen</a:t>
            </a:r>
          </a:p>
          <a:p>
            <a:pPr lvl="1"/>
            <a:r>
              <a:rPr lang="nb-NO" noProof="0"/>
              <a:t>Andre nivå</a:t>
            </a:r>
          </a:p>
          <a:p>
            <a:pPr lvl="2"/>
            <a:r>
              <a:rPr lang="nb-NO" noProof="0"/>
              <a:t>Tredje nivå</a:t>
            </a:r>
          </a:p>
          <a:p>
            <a:pPr lvl="3"/>
            <a:r>
              <a:rPr lang="nb-NO" noProof="0"/>
              <a:t>Fjerde nivå</a:t>
            </a:r>
          </a:p>
          <a:p>
            <a:pPr lvl="4"/>
            <a:r>
              <a:rPr lang="nb-NO" noProof="0"/>
              <a:t>Femte nivå</a:t>
            </a:r>
            <a:endParaRPr lang="en-GB" noProof="0" dirty="0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29150" y="1628775"/>
            <a:ext cx="3886200" cy="4433888"/>
          </a:xfrm>
        </p:spPr>
        <p:txBody>
          <a:bodyPr/>
          <a:lstStyle/>
          <a:p>
            <a:pPr lvl="0"/>
            <a:r>
              <a:rPr lang="nb-NO" noProof="0"/>
              <a:t>Klikk for å redigere tekststiler i malen</a:t>
            </a:r>
          </a:p>
          <a:p>
            <a:pPr lvl="1"/>
            <a:r>
              <a:rPr lang="nb-NO" noProof="0"/>
              <a:t>Andre nivå</a:t>
            </a:r>
          </a:p>
          <a:p>
            <a:pPr lvl="2"/>
            <a:r>
              <a:rPr lang="nb-NO" noProof="0"/>
              <a:t>Tredje nivå</a:t>
            </a:r>
          </a:p>
          <a:p>
            <a:pPr lvl="3"/>
            <a:r>
              <a:rPr lang="nb-NO" noProof="0"/>
              <a:t>Fjerde nivå</a:t>
            </a:r>
          </a:p>
          <a:p>
            <a:pPr lvl="4"/>
            <a:r>
              <a:rPr lang="nb-NO" noProof="0"/>
              <a:t>Femte nivå</a:t>
            </a:r>
            <a:endParaRPr lang="en-GB" noProof="0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FFE22-B55A-8942-9968-9970590CB883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5836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629843" y="365127"/>
            <a:ext cx="7885509" cy="8002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 noProof="0" dirty="0" err="1"/>
              <a:t>Klikk</a:t>
            </a:r>
            <a:r>
              <a:rPr lang="en-GB" noProof="0" dirty="0"/>
              <a:t> for </a:t>
            </a:r>
            <a:r>
              <a:rPr lang="en-GB" noProof="0" dirty="0" err="1"/>
              <a:t>å</a:t>
            </a:r>
            <a:r>
              <a:rPr lang="en-GB" noProof="0" dirty="0"/>
              <a:t> </a:t>
            </a:r>
            <a:r>
              <a:rPr lang="en-GB" noProof="0" dirty="0" err="1"/>
              <a:t>redigere</a:t>
            </a:r>
            <a:r>
              <a:rPr lang="en-GB" noProof="0" dirty="0"/>
              <a:t> </a:t>
            </a:r>
            <a:r>
              <a:rPr lang="en-GB" noProof="0" dirty="0" err="1"/>
              <a:t>tittelstil</a:t>
            </a:r>
            <a:endParaRPr lang="en-GB" noProof="0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629843" y="1628775"/>
            <a:ext cx="7885509" cy="4433888"/>
          </a:xfrm>
          <a:prstGeom prst="rect">
            <a:avLst/>
          </a:prstGeom>
        </p:spPr>
        <p:txBody>
          <a:bodyPr vert="horz" lIns="0" tIns="0" rIns="91440" bIns="0" rtlCol="0">
            <a:normAutofit/>
          </a:bodyPr>
          <a:lstStyle/>
          <a:p>
            <a:pPr lvl="0"/>
            <a:r>
              <a:rPr lang="en-GB" noProof="0" dirty="0" err="1"/>
              <a:t>Klikk</a:t>
            </a:r>
            <a:r>
              <a:rPr lang="en-GB" noProof="0" dirty="0"/>
              <a:t> for </a:t>
            </a:r>
            <a:r>
              <a:rPr lang="en-GB" noProof="0" dirty="0" err="1"/>
              <a:t>å</a:t>
            </a:r>
            <a:r>
              <a:rPr lang="en-GB" noProof="0" dirty="0"/>
              <a:t> </a:t>
            </a:r>
            <a:r>
              <a:rPr lang="en-GB" noProof="0" dirty="0" err="1"/>
              <a:t>redigere</a:t>
            </a:r>
            <a:r>
              <a:rPr lang="en-GB" noProof="0" dirty="0"/>
              <a:t> </a:t>
            </a:r>
            <a:r>
              <a:rPr lang="en-GB" noProof="0" dirty="0" err="1"/>
              <a:t>tekststiler</a:t>
            </a:r>
            <a:r>
              <a:rPr lang="en-GB" noProof="0" dirty="0"/>
              <a:t> </a:t>
            </a:r>
            <a:r>
              <a:rPr lang="en-GB" noProof="0" dirty="0" err="1"/>
              <a:t>i</a:t>
            </a:r>
            <a:r>
              <a:rPr lang="en-GB" noProof="0" dirty="0"/>
              <a:t> </a:t>
            </a:r>
            <a:r>
              <a:rPr lang="en-GB" noProof="0" dirty="0" err="1"/>
              <a:t>malen</a:t>
            </a:r>
            <a:endParaRPr lang="en-GB" noProof="0" dirty="0"/>
          </a:p>
          <a:p>
            <a:pPr lvl="1"/>
            <a:r>
              <a:rPr lang="en-GB" noProof="0" dirty="0"/>
              <a:t>Andre </a:t>
            </a:r>
            <a:r>
              <a:rPr lang="en-GB" noProof="0" dirty="0" err="1"/>
              <a:t>nivå</a:t>
            </a:r>
            <a:endParaRPr lang="en-GB" noProof="0" dirty="0"/>
          </a:p>
          <a:p>
            <a:pPr lvl="2"/>
            <a:r>
              <a:rPr lang="en-GB" noProof="0" dirty="0" err="1"/>
              <a:t>Tredje</a:t>
            </a:r>
            <a:r>
              <a:rPr lang="en-GB" noProof="0" dirty="0"/>
              <a:t> </a:t>
            </a:r>
            <a:r>
              <a:rPr lang="en-GB" noProof="0" dirty="0" err="1"/>
              <a:t>nivå</a:t>
            </a:r>
            <a:endParaRPr lang="en-GB" noProof="0" dirty="0"/>
          </a:p>
          <a:p>
            <a:pPr lvl="3"/>
            <a:r>
              <a:rPr lang="en-GB" noProof="0" dirty="0" err="1"/>
              <a:t>Fjerde</a:t>
            </a:r>
            <a:r>
              <a:rPr lang="en-GB" noProof="0" dirty="0"/>
              <a:t> </a:t>
            </a:r>
            <a:r>
              <a:rPr lang="en-GB" noProof="0" dirty="0" err="1"/>
              <a:t>nivå</a:t>
            </a:r>
            <a:endParaRPr lang="en-GB" noProof="0" dirty="0"/>
          </a:p>
          <a:p>
            <a:pPr lvl="4"/>
            <a:r>
              <a:rPr lang="en-GB" noProof="0" dirty="0" err="1"/>
              <a:t>Femte</a:t>
            </a:r>
            <a:r>
              <a:rPr lang="en-GB" noProof="0" dirty="0"/>
              <a:t> </a:t>
            </a:r>
            <a:r>
              <a:rPr lang="en-GB" noProof="0" dirty="0" err="1"/>
              <a:t>nivå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6746913" y="6404661"/>
            <a:ext cx="1768439" cy="23965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04FAE2D9-B234-9743-B12F-60ECA989B784}" type="datetime1">
              <a:rPr lang="nb-NO" smtClean="0"/>
              <a:pPr/>
              <a:t>04.03.2022</a:t>
            </a:fld>
            <a:endParaRPr lang="en-GB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2366273" y="6404661"/>
            <a:ext cx="4319638" cy="23965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576355" y="6404661"/>
            <a:ext cx="325601" cy="23965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91F10A9C-6975-7440-93FD-B27ED63DD5D4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0" name="Rett linje 9"/>
          <p:cNvCxnSpPr/>
          <p:nvPr userDrawn="1"/>
        </p:nvCxnSpPr>
        <p:spPr>
          <a:xfrm>
            <a:off x="0" y="6175375"/>
            <a:ext cx="9144000" cy="0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Bilde 12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47" y="6312680"/>
            <a:ext cx="1532340" cy="38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034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49" r:id="rId2"/>
    <p:sldLayoutId id="2147483668" r:id="rId3"/>
    <p:sldLayoutId id="2147483671" r:id="rId4"/>
    <p:sldLayoutId id="2147483672" r:id="rId5"/>
    <p:sldLayoutId id="2147483673" r:id="rId6"/>
    <p:sldLayoutId id="2147483674" r:id="rId7"/>
    <p:sldLayoutId id="2147483650" r:id="rId8"/>
    <p:sldLayoutId id="2147483652" r:id="rId9"/>
    <p:sldLayoutId id="2147483653" r:id="rId10"/>
    <p:sldLayoutId id="2147483654" r:id="rId11"/>
    <p:sldLayoutId id="2147483662" r:id="rId12"/>
    <p:sldLayoutId id="2147483677" r:id="rId13"/>
    <p:sldLayoutId id="2147483663" r:id="rId14"/>
    <p:sldLayoutId id="2147483664" r:id="rId15"/>
    <p:sldLayoutId id="2147483655" r:id="rId16"/>
    <p:sldLayoutId id="2147483658" r:id="rId17"/>
    <p:sldLayoutId id="2147483678" r:id="rId18"/>
    <p:sldLayoutId id="2147483665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19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1020" userDrawn="1">
          <p15:clr>
            <a:srgbClr val="F26B43"/>
          </p15:clr>
        </p15:guide>
        <p15:guide id="4" pos="5363" userDrawn="1">
          <p15:clr>
            <a:srgbClr val="F26B43"/>
          </p15:clr>
        </p15:guide>
        <p15:guide id="5" orient="horz" pos="1027" userDrawn="1">
          <p15:clr>
            <a:srgbClr val="F26B43"/>
          </p15:clr>
        </p15:guide>
        <p15:guide id="6" orient="horz" pos="229" userDrawn="1">
          <p15:clr>
            <a:srgbClr val="F26B43"/>
          </p15:clr>
        </p15:guide>
        <p15:guide id="7" orient="horz" pos="735" userDrawn="1">
          <p15:clr>
            <a:srgbClr val="F26B43"/>
          </p15:clr>
        </p15:guide>
        <p15:guide id="8" pos="3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hyperlink" Target="https://fuma.ctglab.nl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genetics.opentargets.org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tel 7"/>
          <p:cNvSpPr>
            <a:spLocks noGrp="1"/>
          </p:cNvSpPr>
          <p:nvPr>
            <p:ph type="ctrTitle"/>
          </p:nvPr>
        </p:nvSpPr>
        <p:spPr>
          <a:xfrm>
            <a:off x="1127524" y="3429000"/>
            <a:ext cx="7369362" cy="772437"/>
          </a:xfrm>
        </p:spPr>
        <p:txBody>
          <a:bodyPr>
            <a:normAutofit fontScale="90000"/>
          </a:bodyPr>
          <a:lstStyle/>
          <a:p>
            <a:r>
              <a:rPr lang="en-US" dirty="0"/>
              <a:t>From SNPs to biology – are we focusing on the right genes?	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EF591942-4B11-6C4E-A59C-29847591C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524" y="4364482"/>
            <a:ext cx="6888951" cy="911380"/>
          </a:xfrm>
        </p:spPr>
        <p:txBody>
          <a:bodyPr>
            <a:normAutofit fontScale="85000" lnSpcReduction="20000"/>
          </a:bodyPr>
          <a:lstStyle/>
          <a:p>
            <a:endParaRPr lang="en-US" dirty="0"/>
          </a:p>
          <a:p>
            <a:r>
              <a:rPr lang="en-US" dirty="0"/>
              <a:t>Journal Club March 4th 2022</a:t>
            </a:r>
          </a:p>
          <a:p>
            <a:r>
              <a:rPr lang="en-US" dirty="0"/>
              <a:t>Olav B Smeland</a:t>
            </a:r>
          </a:p>
        </p:txBody>
      </p:sp>
    </p:spTree>
    <p:extLst>
      <p:ext uri="{BB962C8B-B14F-4D97-AF65-F5344CB8AC3E}">
        <p14:creationId xmlns:p14="http://schemas.microsoft.com/office/powerpoint/2010/main" val="19394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2C6430F3-E24A-8147-9B35-883170D48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A9AD7-BE7F-4848-BC1E-26D27C118EE2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E0192B83-27BB-2944-A253-881F6DDFF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10</a:t>
            </a:fld>
            <a:endParaRPr lang="en-GB" noProof="0" dirty="0"/>
          </a:p>
        </p:txBody>
      </p:sp>
      <p:sp>
        <p:nvSpPr>
          <p:cNvPr id="17" name="Plassholder for bunntekst 4">
            <a:extLst>
              <a:ext uri="{FF2B5EF4-FFF2-40B4-BE49-F238E27FC236}">
                <a16:creationId xmlns:a16="http://schemas.microsoft.com/office/drawing/2014/main" id="{BDC142CC-03CB-6148-92D0-2BBBF6872EDD}"/>
              </a:ext>
            </a:extLst>
          </p:cNvPr>
          <p:cNvSpPr txBox="1">
            <a:spLocks/>
          </p:cNvSpPr>
          <p:nvPr/>
        </p:nvSpPr>
        <p:spPr>
          <a:xfrm>
            <a:off x="2371136" y="6284831"/>
            <a:ext cx="4319638" cy="239659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nb-NO"/>
            </a:defPPr>
            <a:lvl1pPr marL="0" algn="l" defTabSz="685783" rtl="0" eaLnBrk="1" latinLnBrk="0" hangingPunct="1"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892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83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75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66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457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48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40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132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100"/>
              <a:t>Mountjoy et al Nature Genetics 2021</a:t>
            </a:r>
            <a:endParaRPr lang="en-GB" sz="1100" dirty="0"/>
          </a:p>
        </p:txBody>
      </p:sp>
      <p:sp>
        <p:nvSpPr>
          <p:cNvPr id="2" name="TekstSylinder 1">
            <a:extLst>
              <a:ext uri="{FF2B5EF4-FFF2-40B4-BE49-F238E27FC236}">
                <a16:creationId xmlns:a16="http://schemas.microsoft.com/office/drawing/2014/main" id="{C525112F-EDCE-5143-A796-58E4CC0B6097}"/>
              </a:ext>
            </a:extLst>
          </p:cNvPr>
          <p:cNvSpPr txBox="1"/>
          <p:nvPr/>
        </p:nvSpPr>
        <p:spPr>
          <a:xfrm>
            <a:off x="714297" y="5052995"/>
            <a:ext cx="7633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-&gt; Many non-coding variants are likely to impact phenotypes via regulation of gene expression, but current data and/or methods yield low precision, even after systematic colocalization analysis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C527ECEA-D9C8-1F40-84A5-31672DFC3B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" y="974008"/>
            <a:ext cx="9144000" cy="3763847"/>
          </a:xfrm>
          <a:prstGeom prst="rect">
            <a:avLst/>
          </a:prstGeom>
        </p:spPr>
      </p:pic>
      <p:sp>
        <p:nvSpPr>
          <p:cNvPr id="5" name="TekstSylinder 4">
            <a:extLst>
              <a:ext uri="{FF2B5EF4-FFF2-40B4-BE49-F238E27FC236}">
                <a16:creationId xmlns:a16="http://schemas.microsoft.com/office/drawing/2014/main" id="{2112DC83-DA09-1B44-BDF6-10FCAEBA8F39}"/>
              </a:ext>
            </a:extLst>
          </p:cNvPr>
          <p:cNvSpPr txBox="1"/>
          <p:nvPr/>
        </p:nvSpPr>
        <p:spPr>
          <a:xfrm>
            <a:off x="881149" y="366315"/>
            <a:ext cx="495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Classification performance of different features</a:t>
            </a:r>
          </a:p>
        </p:txBody>
      </p:sp>
    </p:spTree>
    <p:extLst>
      <p:ext uri="{BB962C8B-B14F-4D97-AF65-F5344CB8AC3E}">
        <p14:creationId xmlns:p14="http://schemas.microsoft.com/office/powerpoint/2010/main" val="20227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053A4F2-E11A-784F-97B3-28B94B002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9F65054-0ACB-2645-9F45-787B3E677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A9AD7-BE7F-4848-BC1E-26D27C118EE2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7A75C039-4E2E-0E4A-9914-B0F2441CB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1D9DD87-B1D4-F94C-A220-DEB57CE79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11</a:t>
            </a:fld>
            <a:endParaRPr lang="en-GB" noProof="0" dirty="0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01205C48-B53F-514C-81F6-288386F66F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908" y="0"/>
            <a:ext cx="9144000" cy="3028436"/>
          </a:xfrm>
          <a:prstGeom prst="rect">
            <a:avLst/>
          </a:prstGeom>
        </p:spPr>
      </p:pic>
      <p:sp>
        <p:nvSpPr>
          <p:cNvPr id="8" name="TekstSylinder 7">
            <a:extLst>
              <a:ext uri="{FF2B5EF4-FFF2-40B4-BE49-F238E27FC236}">
                <a16:creationId xmlns:a16="http://schemas.microsoft.com/office/drawing/2014/main" id="{3BBF1A35-6859-DA4D-A3EE-D177AA6477AC}"/>
              </a:ext>
            </a:extLst>
          </p:cNvPr>
          <p:cNvSpPr txBox="1"/>
          <p:nvPr/>
        </p:nvSpPr>
        <p:spPr>
          <a:xfrm>
            <a:off x="23913" y="3631636"/>
            <a:ext cx="3904490" cy="2239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Predict causal genes using Effector index, by integrating eQTL, chromatin data, SNP annotations, locus-level features.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Outperforms naïve nearest gene to lead SNP approach in positive control gene set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Most predictive features: few genes, pathogenicity, few SNPs, SNPs in DHSs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FCBB856B-B524-B847-A5AA-D79A5E664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2336" y="2814506"/>
            <a:ext cx="3904490" cy="3829814"/>
          </a:xfrm>
          <a:prstGeom prst="rect">
            <a:avLst/>
          </a:prstGeom>
        </p:spPr>
      </p:pic>
      <p:sp>
        <p:nvSpPr>
          <p:cNvPr id="10" name="TekstSylinder 9">
            <a:extLst>
              <a:ext uri="{FF2B5EF4-FFF2-40B4-BE49-F238E27FC236}">
                <a16:creationId xmlns:a16="http://schemas.microsoft.com/office/drawing/2014/main" id="{AA21A303-4743-5E44-9A06-EF99953DB024}"/>
              </a:ext>
            </a:extLst>
          </p:cNvPr>
          <p:cNvSpPr txBox="1"/>
          <p:nvPr/>
        </p:nvSpPr>
        <p:spPr>
          <a:xfrm>
            <a:off x="287174" y="3128918"/>
            <a:ext cx="128112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January 2022</a:t>
            </a:r>
          </a:p>
        </p:txBody>
      </p:sp>
    </p:spTree>
    <p:extLst>
      <p:ext uri="{BB962C8B-B14F-4D97-AF65-F5344CB8AC3E}">
        <p14:creationId xmlns:p14="http://schemas.microsoft.com/office/powerpoint/2010/main" val="101864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EC58F69-C00E-C947-BBDF-1A383A3C6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8" name="Tabell 8">
            <a:extLst>
              <a:ext uri="{FF2B5EF4-FFF2-40B4-BE49-F238E27FC236}">
                <a16:creationId xmlns:a16="http://schemas.microsoft.com/office/drawing/2014/main" id="{C748C4D6-95A4-DA47-881E-CFF9CCC9F90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348756"/>
              </p:ext>
            </p:extLst>
          </p:nvPr>
        </p:nvGraphicFramePr>
        <p:xfrm>
          <a:off x="4450080" y="2109618"/>
          <a:ext cx="2529840" cy="3383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9840">
                  <a:extLst>
                    <a:ext uri="{9D8B030D-6E8A-4147-A177-3AD203B41FA5}">
                      <a16:colId xmlns:a16="http://schemas.microsoft.com/office/drawing/2014/main" val="2306016272"/>
                    </a:ext>
                  </a:extLst>
                </a:gridCol>
              </a:tblGrid>
              <a:tr h="252605">
                <a:tc>
                  <a:txBody>
                    <a:bodyPr/>
                    <a:lstStyle/>
                    <a:p>
                      <a:r>
                        <a:rPr lang="en-US" sz="1200" b="1" dirty="0"/>
                        <a:t>V2G genes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095"/>
                  </a:ext>
                </a:extLst>
              </a:tr>
              <a:tr h="252605">
                <a:tc>
                  <a:txBody>
                    <a:bodyPr/>
                    <a:lstStyle/>
                    <a:p>
                      <a:r>
                        <a:rPr lang="en-US" sz="1200" b="0" dirty="0"/>
                        <a:t>ASTN1, BRINP2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9271253"/>
                  </a:ext>
                </a:extLst>
              </a:tr>
              <a:tr h="252605">
                <a:tc>
                  <a:txBody>
                    <a:bodyPr/>
                    <a:lstStyle/>
                    <a:p>
                      <a:r>
                        <a:rPr lang="en-US" sz="1200" dirty="0"/>
                        <a:t>SDCCAG8, CEP170, CHML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7333549"/>
                  </a:ext>
                </a:extLst>
              </a:tr>
              <a:tr h="252605">
                <a:tc>
                  <a:txBody>
                    <a:bodyPr/>
                    <a:lstStyle/>
                    <a:p>
                      <a:r>
                        <a:rPr lang="en-US" sz="1200" dirty="0"/>
                        <a:t>CARMIL1, SCGN, + 5 more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2755815"/>
                  </a:ext>
                </a:extLst>
              </a:tr>
              <a:tr h="252605">
                <a:tc>
                  <a:txBody>
                    <a:bodyPr/>
                    <a:lstStyle/>
                    <a:p>
                      <a:r>
                        <a:rPr lang="en-US" sz="1200" dirty="0"/>
                        <a:t>MHC*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9758683"/>
                  </a:ext>
                </a:extLst>
              </a:tr>
              <a:tr h="421008">
                <a:tc>
                  <a:txBody>
                    <a:bodyPr/>
                    <a:lstStyle/>
                    <a:p>
                      <a:r>
                        <a:rPr lang="en-US" sz="1200" dirty="0"/>
                        <a:t>PTN, DGKI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4595606"/>
                  </a:ext>
                </a:extLst>
              </a:tr>
              <a:tr h="252605">
                <a:tc>
                  <a:txBody>
                    <a:bodyPr/>
                    <a:lstStyle/>
                    <a:p>
                      <a:r>
                        <a:rPr lang="nb-NO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CCDC68, TCF4, RAB27B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924641"/>
                  </a:ext>
                </a:extLst>
              </a:tr>
              <a:tr h="25260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0994762"/>
                  </a:ext>
                </a:extLst>
              </a:tr>
              <a:tr h="421008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8p23.1*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0805564"/>
                  </a:ext>
                </a:extLst>
              </a:tr>
              <a:tr h="252605">
                <a:tc>
                  <a:txBody>
                    <a:bodyPr/>
                    <a:lstStyle/>
                    <a:p>
                      <a:r>
                        <a:rPr lang="en-US" sz="1200" dirty="0"/>
                        <a:t>8p23.1*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4385766"/>
                  </a:ext>
                </a:extLst>
              </a:tr>
              <a:tr h="252605">
                <a:tc>
                  <a:txBody>
                    <a:bodyPr/>
                    <a:lstStyle/>
                    <a:p>
                      <a:r>
                        <a:rPr lang="en-US" sz="1200" dirty="0"/>
                        <a:t>EP300 + 22 more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3741497"/>
                  </a:ext>
                </a:extLst>
              </a:tr>
            </a:tbl>
          </a:graphicData>
        </a:graphic>
      </p:graphicFrame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BAEA854-692B-0741-B938-BE041FC33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A9AD7-BE7F-4848-BC1E-26D27C118EE2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7C034ACD-57B6-C641-9C62-530B139B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061AB18-DFB8-7443-9D5E-B17077442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12</a:t>
            </a:fld>
            <a:endParaRPr lang="en-GB" noProof="0" dirty="0"/>
          </a:p>
        </p:txBody>
      </p:sp>
      <p:pic>
        <p:nvPicPr>
          <p:cNvPr id="7" name="Plassholder for innhold 7">
            <a:extLst>
              <a:ext uri="{FF2B5EF4-FFF2-40B4-BE49-F238E27FC236}">
                <a16:creationId xmlns:a16="http://schemas.microsoft.com/office/drawing/2014/main" id="{5980499E-5AE7-3E44-B946-0A97BDFCEC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9419"/>
          <a:stretch/>
        </p:blipFill>
        <p:spPr>
          <a:xfrm>
            <a:off x="628649" y="1336583"/>
            <a:ext cx="3836671" cy="4184834"/>
          </a:xfrm>
          <a:prstGeom prst="rect">
            <a:avLst/>
          </a:prstGeom>
        </p:spPr>
      </p:pic>
      <p:sp>
        <p:nvSpPr>
          <p:cNvPr id="3" name="TekstSylinder 2">
            <a:extLst>
              <a:ext uri="{FF2B5EF4-FFF2-40B4-BE49-F238E27FC236}">
                <a16:creationId xmlns:a16="http://schemas.microsoft.com/office/drawing/2014/main" id="{16AAA886-C084-B648-B9CC-46AA24C10C05}"/>
              </a:ext>
            </a:extLst>
          </p:cNvPr>
          <p:cNvSpPr txBox="1"/>
          <p:nvPr/>
        </p:nvSpPr>
        <p:spPr>
          <a:xfrm>
            <a:off x="1519310" y="5705276"/>
            <a:ext cx="4915063" cy="5155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No V2G threshold. The higher the score, the more evidence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05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744333C-863A-394A-9A5E-C2009E37F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Challenges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42987D99-74A6-C04D-BC7F-F53EB8524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A9AD7-BE7F-4848-BC1E-26D27C118EE2}" type="datetime1">
              <a:rPr lang="en-US" smtClean="0"/>
              <a:t>3/4/22</a:t>
            </a:fld>
            <a:endParaRPr lang="en-US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4D58D6E-8A4C-EC4B-8585-DC487C2BD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D9E26AA-95C6-D64B-9E85-17D0F8995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US" smtClean="0"/>
              <a:t>13</a:t>
            </a:fld>
            <a:endParaRPr lang="en-US"/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9E961619-34A2-8942-8E5E-E579B326585C}"/>
              </a:ext>
            </a:extLst>
          </p:cNvPr>
          <p:cNvSpPr txBox="1"/>
          <p:nvPr/>
        </p:nvSpPr>
        <p:spPr>
          <a:xfrm>
            <a:off x="628648" y="1165414"/>
            <a:ext cx="69376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Big difference in nr of genes pr locus (from 1-50 in AUD&amp;SCZ paper)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Although few false negatives, many false positives among prioritized genes, which increases probability for false positive gene set findings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All genes are given same weight, regardless of SNP p-values, nr of genes at loci, length of gene, locus size, </a:t>
            </a:r>
            <a:r>
              <a:rPr lang="en-US" sz="1600" dirty="0" err="1"/>
              <a:t>etc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For gene prioritization, we commonly include all tissues in eQTL and chromatin mapping to enable more valid gene-set analysis, but how valid is this (</a:t>
            </a:r>
            <a:r>
              <a:rPr lang="en-US" sz="1600" dirty="0" err="1"/>
              <a:t>ie</a:t>
            </a:r>
            <a:r>
              <a:rPr lang="en-US" sz="1600" dirty="0"/>
              <a:t>, link SCZ loci to the knee)?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eQTL and SNP associations are not tested for colocalization (might be overlap of SNPs and eQTLs due to LD), yielding low confidence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5692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83680CB-174E-7945-A606-D4D32D84F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337" y="251753"/>
            <a:ext cx="7885509" cy="800287"/>
          </a:xfrm>
        </p:spPr>
        <p:txBody>
          <a:bodyPr/>
          <a:lstStyle/>
          <a:p>
            <a:pPr algn="ctr"/>
            <a:r>
              <a:rPr lang="en-US" b="1" dirty="0"/>
              <a:t>Goal: translate genetic information into biological mechanisms</a:t>
            </a:r>
          </a:p>
        </p:txBody>
      </p:sp>
      <p:pic>
        <p:nvPicPr>
          <p:cNvPr id="8" name="Plassholder for innhold 7">
            <a:extLst>
              <a:ext uri="{FF2B5EF4-FFF2-40B4-BE49-F238E27FC236}">
                <a16:creationId xmlns:a16="http://schemas.microsoft.com/office/drawing/2014/main" id="{E384F5B3-5AEE-B748-AAEC-255C74BA09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34321" y="1205505"/>
            <a:ext cx="6398540" cy="5311530"/>
          </a:xfr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03C7CE45-7427-8D4E-B246-82264D128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A9AD7-BE7F-4848-BC1E-26D27C118EE2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994687A2-E34B-4B4E-939F-BF83320F4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644727" y="6586026"/>
            <a:ext cx="4319638" cy="239659"/>
          </a:xfrm>
        </p:spPr>
        <p:txBody>
          <a:bodyPr/>
          <a:lstStyle/>
          <a:p>
            <a:r>
              <a:rPr lang="en-GB" noProof="0" dirty="0" err="1"/>
              <a:t>Uffelmann</a:t>
            </a:r>
            <a:r>
              <a:rPr lang="en-GB" noProof="0" dirty="0"/>
              <a:t> &amp; Posthuma,</a:t>
            </a:r>
            <a:r>
              <a:rPr lang="en-GB" i="1" noProof="0" dirty="0"/>
              <a:t> Biological Psychiatry</a:t>
            </a:r>
            <a:r>
              <a:rPr lang="en-GB" noProof="0" dirty="0"/>
              <a:t>, 2021</a:t>
            </a:r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9FDD2C2-DEE2-6E4F-9E0A-12D00FEDA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2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2286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1E4465C-1BD7-7E48-84DF-1B5C21A3C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585" y="202617"/>
            <a:ext cx="7885509" cy="800287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3200" dirty="0"/>
            </a:br>
            <a:r>
              <a:rPr lang="en-US" sz="3200" dirty="0"/>
              <a:t>Life was easier in the old days…</a:t>
            </a:r>
          </a:p>
        </p:txBody>
      </p:sp>
      <p:pic>
        <p:nvPicPr>
          <p:cNvPr id="8" name="Plassholder for innhold 7">
            <a:extLst>
              <a:ext uri="{FF2B5EF4-FFF2-40B4-BE49-F238E27FC236}">
                <a16:creationId xmlns:a16="http://schemas.microsoft.com/office/drawing/2014/main" id="{971CD4AB-36F1-0D43-9FD9-708CD94743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7469"/>
          <a:stretch/>
        </p:blipFill>
        <p:spPr>
          <a:xfrm>
            <a:off x="1420837" y="1099532"/>
            <a:ext cx="5029837" cy="4184834"/>
          </a:xfr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636EB02-6C2F-054C-B183-568EB6DA2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A9AD7-BE7F-4848-BC1E-26D27C118EE2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80F28D3-5D4B-9047-997F-21655C43B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E725EEB-435B-8E47-A6FC-D0C1E9F01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3</a:t>
            </a:fld>
            <a:endParaRPr lang="en-GB" noProof="0" dirty="0"/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8F3AF975-F530-F947-BA11-2A755C5BCBDF}"/>
              </a:ext>
            </a:extLst>
          </p:cNvPr>
          <p:cNvSpPr txBox="1"/>
          <p:nvPr/>
        </p:nvSpPr>
        <p:spPr>
          <a:xfrm>
            <a:off x="997527" y="5577372"/>
            <a:ext cx="78085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Smeland et al 2017, Scientific Reports. Shared loci between SCZ and the Big 5 personality traits</a:t>
            </a:r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C750FC59-5743-7D4A-9E67-0F5E9E503A3E}"/>
              </a:ext>
            </a:extLst>
          </p:cNvPr>
          <p:cNvSpPr txBox="1"/>
          <p:nvPr/>
        </p:nvSpPr>
        <p:spPr>
          <a:xfrm>
            <a:off x="6495142" y="2524631"/>
            <a:ext cx="24580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But nearest gene to lead SNP is the correct causal gene in less than 50% of the time</a:t>
            </a:r>
          </a:p>
        </p:txBody>
      </p:sp>
    </p:spTree>
    <p:extLst>
      <p:ext uri="{BB962C8B-B14F-4D97-AF65-F5344CB8AC3E}">
        <p14:creationId xmlns:p14="http://schemas.microsoft.com/office/powerpoint/2010/main" val="230291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13FBFBB-C9AF-7342-9E2F-421B3EA8B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Challenge: What is the causal variant, and what is the causal gene?</a:t>
            </a:r>
          </a:p>
        </p:txBody>
      </p:sp>
      <p:pic>
        <p:nvPicPr>
          <p:cNvPr id="8" name="Plassholder for innhold 7">
            <a:extLst>
              <a:ext uri="{FF2B5EF4-FFF2-40B4-BE49-F238E27FC236}">
                <a16:creationId xmlns:a16="http://schemas.microsoft.com/office/drawing/2014/main" id="{3ADB6A11-C09D-3845-80FF-AE4633E2E9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0486"/>
          <a:stretch/>
        </p:blipFill>
        <p:spPr>
          <a:xfrm>
            <a:off x="0" y="2070188"/>
            <a:ext cx="4508857" cy="2890932"/>
          </a:xfr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A25F247E-7B6E-4D44-91D8-095D9A4D3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A9AD7-BE7F-4848-BC1E-26D27C118EE2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794B860-539E-1F46-8167-6EC1D534A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76A10A0-270E-F14B-8EDE-C5C07610F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4</a:t>
            </a:fld>
            <a:endParaRPr lang="en-GB" noProof="0" dirty="0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94EB45FB-87DE-3248-BCB6-A851542338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633"/>
          <a:stretch/>
        </p:blipFill>
        <p:spPr>
          <a:xfrm>
            <a:off x="4572000" y="1523745"/>
            <a:ext cx="3663208" cy="3437375"/>
          </a:xfrm>
          <a:prstGeom prst="rect">
            <a:avLst/>
          </a:prstGeom>
        </p:spPr>
      </p:pic>
      <p:sp>
        <p:nvSpPr>
          <p:cNvPr id="10" name="Plassholder for bunntekst 4">
            <a:extLst>
              <a:ext uri="{FF2B5EF4-FFF2-40B4-BE49-F238E27FC236}">
                <a16:creationId xmlns:a16="http://schemas.microsoft.com/office/drawing/2014/main" id="{513EADF1-410C-074D-8689-AD2D5FA67C8F}"/>
              </a:ext>
            </a:extLst>
          </p:cNvPr>
          <p:cNvSpPr txBox="1">
            <a:spLocks/>
          </p:cNvSpPr>
          <p:nvPr/>
        </p:nvSpPr>
        <p:spPr>
          <a:xfrm>
            <a:off x="4470792" y="4961120"/>
            <a:ext cx="4319638" cy="239659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nb-NO"/>
            </a:defPPr>
            <a:lvl1pPr marL="0" algn="l" defTabSz="685783" rtl="0" eaLnBrk="1" latinLnBrk="0" hangingPunct="1"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892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83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75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66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457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48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40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132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b-NO" sz="1600" b="1" dirty="0"/>
              <a:t> </a:t>
            </a:r>
          </a:p>
          <a:p>
            <a:pPr algn="ctr"/>
            <a:r>
              <a:rPr lang="en-GB" sz="1600" b="1" dirty="0"/>
              <a:t>All SNPs are not created equal</a:t>
            </a:r>
          </a:p>
          <a:p>
            <a:pPr algn="ctr"/>
            <a:r>
              <a:rPr lang="en-GB" sz="1600" b="1" dirty="0"/>
              <a:t>Schork et al 2013</a:t>
            </a:r>
          </a:p>
        </p:txBody>
      </p:sp>
    </p:spTree>
    <p:extLst>
      <p:ext uri="{BB962C8B-B14F-4D97-AF65-F5344CB8AC3E}">
        <p14:creationId xmlns:p14="http://schemas.microsoft.com/office/powerpoint/2010/main" val="177105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D6A0D6D-C6B1-2B49-BC41-8B86B41FC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558" y="395069"/>
            <a:ext cx="7885509" cy="800287"/>
          </a:xfrm>
        </p:spPr>
        <p:txBody>
          <a:bodyPr/>
          <a:lstStyle/>
          <a:p>
            <a:r>
              <a:rPr lang="en-US" dirty="0"/>
              <a:t>With a little help from the Dutch: FUMA to the rescue!</a:t>
            </a:r>
          </a:p>
        </p:txBody>
      </p:sp>
      <p:pic>
        <p:nvPicPr>
          <p:cNvPr id="8" name="Plassholder for innhold 7">
            <a:extLst>
              <a:ext uri="{FF2B5EF4-FFF2-40B4-BE49-F238E27FC236}">
                <a16:creationId xmlns:a16="http://schemas.microsoft.com/office/drawing/2014/main" id="{6D49455D-3855-1446-B6B2-18D17108D1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52274"/>
          <a:stretch/>
        </p:blipFill>
        <p:spPr>
          <a:xfrm>
            <a:off x="722702" y="1312869"/>
            <a:ext cx="7251740" cy="2116131"/>
          </a:xfrm>
        </p:spPr>
      </p:pic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ACCA517-9798-5940-AF87-E33D3343D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A9AD7-BE7F-4848-BC1E-26D27C118EE2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C51B590-B719-954F-A731-274F097A6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B06CF25-E63A-0746-9F81-9BAFA0B88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5</a:t>
            </a:fld>
            <a:endParaRPr lang="en-GB" noProof="0" dirty="0"/>
          </a:p>
        </p:txBody>
      </p:sp>
      <p:sp>
        <p:nvSpPr>
          <p:cNvPr id="9" name="Plassholder for bunntekst 4">
            <a:extLst>
              <a:ext uri="{FF2B5EF4-FFF2-40B4-BE49-F238E27FC236}">
                <a16:creationId xmlns:a16="http://schemas.microsoft.com/office/drawing/2014/main" id="{C8DD7DB6-EDC0-F74F-A00B-AD8A345B6825}"/>
              </a:ext>
            </a:extLst>
          </p:cNvPr>
          <p:cNvSpPr txBox="1">
            <a:spLocks/>
          </p:cNvSpPr>
          <p:nvPr/>
        </p:nvSpPr>
        <p:spPr>
          <a:xfrm>
            <a:off x="1169558" y="5727895"/>
            <a:ext cx="4319638" cy="239659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nb-NO"/>
            </a:defPPr>
            <a:lvl1pPr marL="0" algn="l" defTabSz="685783" rtl="0" eaLnBrk="1" latinLnBrk="0" hangingPunct="1"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892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83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75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66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457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48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40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132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Watanabe et al 2017, Nature Communications</a:t>
            </a:r>
          </a:p>
          <a:p>
            <a:r>
              <a:rPr lang="en-US" sz="1400" dirty="0">
                <a:hlinkClick r:id="rId4"/>
              </a:rPr>
              <a:t>https://fuma.ctglab.nl</a:t>
            </a:r>
            <a:endParaRPr lang="en-GB" sz="1400" dirty="0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DEF148EA-E569-5B49-BFE6-E93C0B285A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4402" y="4644905"/>
            <a:ext cx="1422400" cy="1422400"/>
          </a:xfrm>
          <a:prstGeom prst="rect">
            <a:avLst/>
          </a:prstGeom>
        </p:spPr>
      </p:pic>
      <p:sp>
        <p:nvSpPr>
          <p:cNvPr id="10" name="Plassholder for innhold 2">
            <a:extLst>
              <a:ext uri="{FF2B5EF4-FFF2-40B4-BE49-F238E27FC236}">
                <a16:creationId xmlns:a16="http://schemas.microsoft.com/office/drawing/2014/main" id="{FB322FB4-71CF-D147-BC4E-B62F3E887EFA}"/>
              </a:ext>
            </a:extLst>
          </p:cNvPr>
          <p:cNvSpPr txBox="1">
            <a:spLocks/>
          </p:cNvSpPr>
          <p:nvPr/>
        </p:nvSpPr>
        <p:spPr>
          <a:xfrm>
            <a:off x="848997" y="3888617"/>
            <a:ext cx="6999149" cy="2178688"/>
          </a:xfrm>
          <a:prstGeom prst="rect">
            <a:avLst/>
          </a:prstGeom>
        </p:spPr>
        <p:txBody>
          <a:bodyPr vert="horz" lIns="0" tIns="0" rIns="91440" bIns="0" rtlCol="0">
            <a:norm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/>
              <a:t>Define loci based on LD structure</a:t>
            </a:r>
          </a:p>
          <a:p>
            <a:pPr marL="457200" indent="-457200">
              <a:buFont typeface="+mj-lt"/>
              <a:buAutoNum type="arabicPeriod"/>
            </a:pPr>
            <a:r>
              <a:rPr lang="en-US"/>
              <a:t>Functional annotation of candidate SNPs</a:t>
            </a:r>
          </a:p>
          <a:p>
            <a:pPr marL="457200" indent="-457200">
              <a:buFont typeface="+mj-lt"/>
              <a:buAutoNum type="arabicPeriod"/>
            </a:pPr>
            <a:r>
              <a:rPr lang="en-US"/>
              <a:t>Prioritize genes</a:t>
            </a:r>
          </a:p>
          <a:p>
            <a:pPr marL="457200" indent="-457200">
              <a:buFont typeface="+mj-lt"/>
              <a:buAutoNum type="arabicPeriod"/>
            </a:pPr>
            <a:r>
              <a:rPr lang="en-US"/>
              <a:t>Gene-set analysis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44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3B5D9DD-7154-A842-B339-7637E6763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FUMA – locus definition</a:t>
            </a:r>
          </a:p>
        </p:txBody>
      </p:sp>
      <p:pic>
        <p:nvPicPr>
          <p:cNvPr id="8" name="Plassholder for innhold 7">
            <a:extLst>
              <a:ext uri="{FF2B5EF4-FFF2-40B4-BE49-F238E27FC236}">
                <a16:creationId xmlns:a16="http://schemas.microsoft.com/office/drawing/2014/main" id="{8EBF42B8-D34A-734F-B9B3-81DFD4DBB8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8944" r="49189"/>
          <a:stretch/>
        </p:blipFill>
        <p:spPr>
          <a:xfrm>
            <a:off x="1658950" y="4278410"/>
            <a:ext cx="5323988" cy="2467811"/>
          </a:xfrm>
        </p:spPr>
      </p:pic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426D1D3B-67F5-E84C-B285-CF1A4A867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6</a:t>
            </a:fld>
            <a:endParaRPr lang="en-GB" noProof="0" dirty="0"/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9E732676-2246-274D-B0FE-E806ED5E6958}"/>
              </a:ext>
            </a:extLst>
          </p:cNvPr>
          <p:cNvSpPr txBox="1"/>
          <p:nvPr/>
        </p:nvSpPr>
        <p:spPr>
          <a:xfrm>
            <a:off x="512618" y="1959465"/>
            <a:ext cx="722024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Standard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b="1" dirty="0"/>
              <a:t>Independent significant SNPs. </a:t>
            </a:r>
            <a:r>
              <a:rPr lang="en-US" sz="1400" dirty="0"/>
              <a:t>p &lt; </a:t>
            </a:r>
            <a:r>
              <a:rPr lang="nb-NO" sz="1400" dirty="0"/>
              <a:t>5e-8 and </a:t>
            </a:r>
            <a:r>
              <a:rPr lang="nb-NO" sz="1400" dirty="0" err="1"/>
              <a:t>independent</a:t>
            </a:r>
            <a:r>
              <a:rPr lang="nb-NO" sz="1400" dirty="0"/>
              <a:t> from </a:t>
            </a:r>
            <a:r>
              <a:rPr lang="nb-NO" sz="1400" dirty="0" err="1"/>
              <a:t>each</a:t>
            </a:r>
            <a:r>
              <a:rPr lang="nb-NO" sz="1400" dirty="0"/>
              <a:t> </a:t>
            </a:r>
            <a:r>
              <a:rPr lang="nb-NO" sz="1400" dirty="0" err="1"/>
              <a:t>other</a:t>
            </a:r>
            <a:r>
              <a:rPr lang="nb-NO" sz="1400" dirty="0"/>
              <a:t> at r</a:t>
            </a:r>
            <a:r>
              <a:rPr lang="nb-NO" sz="1400" baseline="30000" dirty="0"/>
              <a:t>2</a:t>
            </a:r>
            <a:r>
              <a:rPr lang="nb-NO" sz="1400" dirty="0"/>
              <a:t> 0.6 </a:t>
            </a:r>
            <a:endParaRPr lang="en-US" sz="1400" b="1" dirty="0"/>
          </a:p>
          <a:p>
            <a:pPr marL="342900" indent="-342900">
              <a:buFont typeface="+mj-lt"/>
              <a:buAutoNum type="arabicPeriod"/>
            </a:pPr>
            <a:r>
              <a:rPr lang="en-US" sz="1400" b="1" dirty="0"/>
              <a:t>Lead SNPs. </a:t>
            </a:r>
            <a:r>
              <a:rPr lang="en-US" sz="1400" dirty="0"/>
              <a:t>Independent significant SNPs independent from each other at </a:t>
            </a:r>
            <a:r>
              <a:rPr lang="nb-NO" sz="1400" dirty="0"/>
              <a:t>r</a:t>
            </a:r>
            <a:r>
              <a:rPr lang="nb-NO" sz="1400" baseline="30000" dirty="0"/>
              <a:t>2 </a:t>
            </a:r>
            <a:r>
              <a:rPr lang="nb-NO" sz="1400" dirty="0"/>
              <a:t>0.1</a:t>
            </a:r>
            <a:endParaRPr lang="en-US" sz="1400" dirty="0"/>
          </a:p>
          <a:p>
            <a:pPr marL="342900" indent="-342900">
              <a:buFont typeface="+mj-lt"/>
              <a:buAutoNum type="arabicPeriod"/>
            </a:pPr>
            <a:r>
              <a:rPr lang="en-US" sz="1400" b="1" dirty="0"/>
              <a:t>Candidate SNPs. </a:t>
            </a:r>
            <a:r>
              <a:rPr lang="en-US" sz="1400" dirty="0"/>
              <a:t>In LD </a:t>
            </a:r>
            <a:r>
              <a:rPr lang="nb-NO" sz="1400" dirty="0"/>
              <a:t>r</a:t>
            </a:r>
            <a:r>
              <a:rPr lang="nb-NO" sz="1400" baseline="30000" dirty="0"/>
              <a:t>2</a:t>
            </a:r>
            <a:r>
              <a:rPr lang="nb-NO" sz="1400" dirty="0"/>
              <a:t> &gt; 0.6 </a:t>
            </a:r>
            <a:r>
              <a:rPr lang="en-US" sz="1400" dirty="0"/>
              <a:t>with Independent significant SNPs and </a:t>
            </a:r>
            <a:r>
              <a:rPr lang="nb-NO" sz="1400" i="1" dirty="0"/>
              <a:t>P</a:t>
            </a:r>
            <a:r>
              <a:rPr lang="nb-NO" sz="1400" dirty="0"/>
              <a:t>&lt;1×10−5</a:t>
            </a:r>
            <a:endParaRPr lang="en-US" sz="1400" b="1" dirty="0"/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CDF32D1C-6385-9340-BFA3-F97D560E6EA4}"/>
              </a:ext>
            </a:extLst>
          </p:cNvPr>
          <p:cNvSpPr txBox="1"/>
          <p:nvPr/>
        </p:nvSpPr>
        <p:spPr>
          <a:xfrm>
            <a:off x="512618" y="1273157"/>
            <a:ext cx="82488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Define loci according to SNP associations and LD structure, more biologically meaningful</a:t>
            </a:r>
          </a:p>
          <a:p>
            <a:endParaRPr lang="en-US" sz="1600" dirty="0"/>
          </a:p>
        </p:txBody>
      </p:sp>
      <p:pic>
        <p:nvPicPr>
          <p:cNvPr id="12" name="Plassholder for innhold 7">
            <a:extLst>
              <a:ext uri="{FF2B5EF4-FFF2-40B4-BE49-F238E27FC236}">
                <a16:creationId xmlns:a16="http://schemas.microsoft.com/office/drawing/2014/main" id="{1EEE1973-774B-9949-A643-C1080FD36D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410" r="-1"/>
          <a:stretch/>
        </p:blipFill>
        <p:spPr>
          <a:xfrm>
            <a:off x="6091556" y="4045361"/>
            <a:ext cx="900087" cy="2710191"/>
          </a:xfrm>
          <a:prstGeom prst="rect">
            <a:avLst/>
          </a:prstGeom>
        </p:spPr>
      </p:pic>
      <p:sp>
        <p:nvSpPr>
          <p:cNvPr id="13" name="TekstSylinder 12">
            <a:extLst>
              <a:ext uri="{FF2B5EF4-FFF2-40B4-BE49-F238E27FC236}">
                <a16:creationId xmlns:a16="http://schemas.microsoft.com/office/drawing/2014/main" id="{CD8CD8C8-443B-F942-B9C4-B456A38A3FDB}"/>
              </a:ext>
            </a:extLst>
          </p:cNvPr>
          <p:cNvSpPr txBox="1"/>
          <p:nvPr/>
        </p:nvSpPr>
        <p:spPr>
          <a:xfrm>
            <a:off x="512618" y="3258130"/>
            <a:ext cx="83968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/>
              <a:t>Applied to conjFDR results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500" b="1" dirty="0"/>
              <a:t>Independent significant SNPs. </a:t>
            </a:r>
            <a:r>
              <a:rPr lang="en-US" sz="1500" b="1" dirty="0">
                <a:highlight>
                  <a:srgbClr val="FFFF00"/>
                </a:highlight>
              </a:rPr>
              <a:t>conjFDR &lt; 0.05 </a:t>
            </a:r>
            <a:r>
              <a:rPr lang="en-US" sz="1500" dirty="0"/>
              <a:t>and independent from each other at r</a:t>
            </a:r>
            <a:r>
              <a:rPr lang="en-US" sz="1500" baseline="30000" dirty="0"/>
              <a:t>2</a:t>
            </a:r>
            <a:r>
              <a:rPr lang="en-US" sz="1500" dirty="0"/>
              <a:t> 0.6 </a:t>
            </a:r>
            <a:endParaRPr lang="en-US" sz="1500" b="1" dirty="0"/>
          </a:p>
          <a:p>
            <a:pPr marL="342900" indent="-342900">
              <a:buFont typeface="+mj-lt"/>
              <a:buAutoNum type="arabicPeriod"/>
            </a:pPr>
            <a:r>
              <a:rPr lang="en-US" sz="1500" b="1" dirty="0"/>
              <a:t>Lead SNPs. </a:t>
            </a:r>
            <a:r>
              <a:rPr lang="en-US" sz="1500" dirty="0"/>
              <a:t>Independent significant SNPs independent from each other at r</a:t>
            </a:r>
            <a:r>
              <a:rPr lang="en-US" sz="1500" baseline="30000" dirty="0"/>
              <a:t>2 </a:t>
            </a:r>
            <a:r>
              <a:rPr lang="en-US" sz="1500" dirty="0"/>
              <a:t>0.1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500" b="1" dirty="0"/>
              <a:t>Candidate SNPs. </a:t>
            </a:r>
            <a:r>
              <a:rPr lang="en-US" sz="1500" dirty="0"/>
              <a:t>In LD with Independent significant SNPs and </a:t>
            </a:r>
            <a:r>
              <a:rPr lang="en-US" sz="1500" b="1" dirty="0">
                <a:highlight>
                  <a:srgbClr val="FFFF00"/>
                </a:highlight>
              </a:rPr>
              <a:t>conjFDR &lt; 0.10</a:t>
            </a:r>
          </a:p>
        </p:txBody>
      </p:sp>
    </p:spTree>
    <p:extLst>
      <p:ext uri="{BB962C8B-B14F-4D97-AF65-F5344CB8AC3E}">
        <p14:creationId xmlns:p14="http://schemas.microsoft.com/office/powerpoint/2010/main" val="137153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3B5D9DD-7154-A842-B339-7637E6763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FUMA – gene prioritization</a:t>
            </a:r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17114424-01D6-9543-9A86-0BFBA3C1E091}"/>
              </a:ext>
            </a:extLst>
          </p:cNvPr>
          <p:cNvSpPr txBox="1"/>
          <p:nvPr/>
        </p:nvSpPr>
        <p:spPr>
          <a:xfrm>
            <a:off x="703385" y="1519311"/>
            <a:ext cx="28278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Two </a:t>
            </a:r>
            <a:r>
              <a:rPr lang="en-US" sz="1600" u="sng" dirty="0"/>
              <a:t>independent</a:t>
            </a:r>
            <a:r>
              <a:rPr lang="en-US" sz="1600" dirty="0"/>
              <a:t> procedures</a:t>
            </a:r>
          </a:p>
          <a:p>
            <a:endParaRPr lang="en-US" sz="1600" dirty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43F91BF4-A249-CF4C-BB55-A8513C5529E7}"/>
              </a:ext>
            </a:extLst>
          </p:cNvPr>
          <p:cNvSpPr/>
          <p:nvPr/>
        </p:nvSpPr>
        <p:spPr>
          <a:xfrm>
            <a:off x="259667" y="2122217"/>
            <a:ext cx="756196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1600" b="1" dirty="0"/>
              <a:t>Three-way gene mapping for all candidate SNPs</a:t>
            </a:r>
          </a:p>
          <a:p>
            <a:pPr marL="800092" lvl="1" indent="-457200">
              <a:buFont typeface="+mj-lt"/>
              <a:buAutoNum type="alphaLcParenR"/>
            </a:pPr>
            <a:r>
              <a:rPr lang="en-US" sz="1600" dirty="0"/>
              <a:t>Positional mapping. </a:t>
            </a:r>
          </a:p>
          <a:p>
            <a:pPr marL="800092" lvl="1" indent="-457200">
              <a:buFont typeface="+mj-lt"/>
              <a:buAutoNum type="alphaLcParenR"/>
            </a:pPr>
            <a:r>
              <a:rPr lang="en-US" sz="1600" dirty="0"/>
              <a:t>eQTL mapping (tissue specific). </a:t>
            </a:r>
            <a:endParaRPr lang="nb-NO" sz="1600" dirty="0"/>
          </a:p>
          <a:p>
            <a:pPr marL="800092" lvl="1" indent="-457200">
              <a:buFont typeface="+mj-lt"/>
              <a:buAutoNum type="alphaLcParenR"/>
            </a:pPr>
            <a:r>
              <a:rPr lang="en-US" sz="1600" dirty="0"/>
              <a:t>Chromatin interactions (tissue specific).</a:t>
            </a:r>
          </a:p>
          <a:p>
            <a:pPr lvl="1"/>
            <a:endParaRPr lang="en-US" sz="1600" b="1" dirty="0"/>
          </a:p>
          <a:p>
            <a:pPr marL="457200" indent="-457200">
              <a:buFont typeface="+mj-lt"/>
              <a:buAutoNum type="arabicPeriod"/>
            </a:pPr>
            <a:r>
              <a:rPr lang="en-US" sz="1600" b="1" dirty="0"/>
              <a:t>MAGMA</a:t>
            </a:r>
          </a:p>
          <a:p>
            <a:pPr marL="800092" lvl="1" indent="-457200">
              <a:buFont typeface="+mj-lt"/>
              <a:buAutoNum type="alphaLcParenR"/>
            </a:pPr>
            <a:r>
              <a:rPr lang="en-US" sz="1600" dirty="0"/>
              <a:t>Aggregate SNP-associations to gene-level associations (using physical proximity only)</a:t>
            </a:r>
          </a:p>
          <a:p>
            <a:pPr marL="800092" lvl="1" indent="-457200">
              <a:buFont typeface="+mj-lt"/>
              <a:buAutoNum type="alphaLcParenR"/>
            </a:pPr>
            <a:r>
              <a:rPr lang="en-US" sz="1600" dirty="0"/>
              <a:t>Competitive gene-set analysis, using gene-based p-values, while correcting for variant density, gene length, gene density, </a:t>
            </a:r>
            <a:r>
              <a:rPr lang="en-US" sz="1600" dirty="0" err="1"/>
              <a:t>maf</a:t>
            </a:r>
            <a:r>
              <a:rPr lang="en-US" sz="1600" dirty="0"/>
              <a:t> </a:t>
            </a:r>
          </a:p>
          <a:p>
            <a:pPr marL="800092" lvl="1" indent="-457200">
              <a:buFont typeface="+mj-lt"/>
              <a:buAutoNum type="alphaLcParenR"/>
            </a:pPr>
            <a:endParaRPr lang="en-US" sz="1600" b="1" dirty="0"/>
          </a:p>
          <a:p>
            <a:pPr marL="800092" lvl="1" indent="-457200">
              <a:buFont typeface="+mj-lt"/>
              <a:buAutoNum type="alphaLcParenR"/>
            </a:pPr>
            <a:endParaRPr lang="en-US" sz="1600" b="1" dirty="0"/>
          </a:p>
          <a:p>
            <a:r>
              <a:rPr lang="en-US" sz="1600" b="1" dirty="0"/>
              <a:t>1b. Gene-set analysis based on prioritized genes</a:t>
            </a:r>
          </a:p>
          <a:p>
            <a:pPr lvl="1"/>
            <a:r>
              <a:rPr lang="en-US" sz="1600" dirty="0"/>
              <a:t>Hypergeometric gene-set analysis. Test for overrepresentation of genes in gene set</a:t>
            </a:r>
          </a:p>
          <a:p>
            <a:pPr marL="800092" lvl="1" indent="-457200">
              <a:buFont typeface="+mj-lt"/>
              <a:buAutoNum type="alphaLcParenR"/>
            </a:pPr>
            <a:endParaRPr lang="en-US" sz="1600" b="1" dirty="0"/>
          </a:p>
          <a:p>
            <a:pPr marL="457200" indent="-457200">
              <a:buFont typeface="+mj-lt"/>
              <a:buAutoNum type="arabicPeriod"/>
            </a:pPr>
            <a:endParaRPr lang="en-US" sz="1600" b="1" dirty="0"/>
          </a:p>
        </p:txBody>
      </p:sp>
      <p:sp>
        <p:nvSpPr>
          <p:cNvPr id="5" name="TekstSylinder 4">
            <a:extLst>
              <a:ext uri="{FF2B5EF4-FFF2-40B4-BE49-F238E27FC236}">
                <a16:creationId xmlns:a16="http://schemas.microsoft.com/office/drawing/2014/main" id="{2EFAA9FD-9649-6E46-983E-759274FBDB56}"/>
              </a:ext>
            </a:extLst>
          </p:cNvPr>
          <p:cNvSpPr txBox="1"/>
          <p:nvPr/>
        </p:nvSpPr>
        <p:spPr>
          <a:xfrm>
            <a:off x="6051216" y="2737037"/>
            <a:ext cx="251543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Savage et al Nat Genet 2018</a:t>
            </a:r>
          </a:p>
          <a:p>
            <a:r>
              <a:rPr lang="en-US" dirty="0"/>
              <a:t>205 GWAS loci for intelligence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964BAD1-AF6B-A845-A091-FD1C658007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90" b="96707" l="9354" r="98639">
                        <a14:foregroundMark x1="36565" y1="92814" x2="47789" y2="96707"/>
                        <a14:foregroundMark x1="88605" y1="71557" x2="94898" y2="53293"/>
                        <a14:foregroundMark x1="94898" y1="53293" x2="94898" y2="52994"/>
                        <a14:foregroundMark x1="12925" y1="39521" x2="17517" y2="16467"/>
                        <a14:foregroundMark x1="17517" y1="16467" x2="28741" y2="18862"/>
                        <a14:foregroundMark x1="28741" y1="18862" x2="31122" y2="29940"/>
                        <a14:foregroundMark x1="13605" y1="44910" x2="10544" y2="25749"/>
                        <a14:foregroundMark x1="10544" y1="25749" x2="10544" y2="25749"/>
                        <a14:foregroundMark x1="10884" y1="46108" x2="18367" y2="49102"/>
                        <a14:foregroundMark x1="9354" y1="25150" x2="9354" y2="25150"/>
                        <a14:foregroundMark x1="14116" y1="30539" x2="21769" y2="31737"/>
                        <a14:foregroundMark x1="17517" y1="29042" x2="18367" y2="33234"/>
                        <a14:foregroundMark x1="26871" y1="19461" x2="36735" y2="10778"/>
                        <a14:foregroundMark x1="36735" y1="10778" x2="46259" y2="8683"/>
                        <a14:foregroundMark x1="45918" y1="9880" x2="52891" y2="26647"/>
                        <a14:foregroundMark x1="52891" y1="26647" x2="52891" y2="28443"/>
                        <a14:foregroundMark x1="35034" y1="18862" x2="45918" y2="16168"/>
                        <a14:foregroundMark x1="31973" y1="15569" x2="35374" y2="16168"/>
                        <a14:foregroundMark x1="36224" y1="14072" x2="36224" y2="14072"/>
                        <a14:foregroundMark x1="46259" y1="13473" x2="48299" y2="15569"/>
                        <a14:foregroundMark x1="46599" y1="12575" x2="45578" y2="9281"/>
                        <a14:foregroundMark x1="46599" y1="11976" x2="47109" y2="16168"/>
                        <a14:foregroundMark x1="45068" y1="11377" x2="45068" y2="11377"/>
                        <a14:foregroundMark x1="46599" y1="14671" x2="48299" y2="18862"/>
                        <a14:foregroundMark x1="48299" y1="11976" x2="48639" y2="21557"/>
                        <a14:foregroundMark x1="48639" y1="10778" x2="48980" y2="17365"/>
                        <a14:foregroundMark x1="51020" y1="10778" x2="49320" y2="18263"/>
                        <a14:foregroundMark x1="60714" y1="29042" x2="60714" y2="5988"/>
                        <a14:foregroundMark x1="60714" y1="5090" x2="78571" y2="7784"/>
                        <a14:foregroundMark x1="78912" y1="7784" x2="76531" y2="23653"/>
                        <a14:foregroundMark x1="66156" y1="21557" x2="71088" y2="19461"/>
                        <a14:foregroundMark x1="68878" y1="15569" x2="62245" y2="16168"/>
                        <a14:foregroundMark x1="63776" y1="15569" x2="69558" y2="16168"/>
                        <a14:foregroundMark x1="69898" y1="15569" x2="71939" y2="16168"/>
                        <a14:foregroundMark x1="73469" y1="13473" x2="73469" y2="13473"/>
                        <a14:foregroundMark x1="86224" y1="33234" x2="86224" y2="25150"/>
                        <a14:foregroundMark x1="86224" y1="24251" x2="97789" y2="23653"/>
                        <a14:foregroundMark x1="97789" y1="23653" x2="98639" y2="23653"/>
                        <a14:foregroundMark x1="94048" y1="46108" x2="94898" y2="25749"/>
                        <a14:foregroundMark x1="94898" y1="30539" x2="94898" y2="42216"/>
                        <a14:foregroundMark x1="94898" y1="40719" x2="96769" y2="26946"/>
                        <a14:foregroundMark x1="96769" y1="27844" x2="96769" y2="35329"/>
                        <a14:foregroundMark x1="96769" y1="34731" x2="97619" y2="29042"/>
                        <a14:backgroundMark x1="31973" y1="99701" x2="0" y2="59281"/>
                        <a14:backgroundMark x1="9014" y1="59281" x2="22109" y2="88024"/>
                        <a14:backgroundMark x1="24490" y1="94012" x2="9014" y2="94311"/>
                        <a14:backgroundMark x1="9014" y1="94311" x2="4592" y2="69461"/>
                        <a14:backgroundMark x1="4592" y1="69461" x2="17347" y2="77246"/>
                        <a14:backgroundMark x1="17347" y1="77246" x2="22959" y2="90719"/>
                        <a14:backgroundMark x1="26871" y1="95509" x2="3571" y2="407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36235" y="306101"/>
            <a:ext cx="4279610" cy="2430935"/>
          </a:xfrm>
          <a:prstGeom prst="rect">
            <a:avLst/>
          </a:prstGeom>
        </p:spPr>
      </p:pic>
      <p:sp>
        <p:nvSpPr>
          <p:cNvPr id="9" name="TekstSylinder 8">
            <a:extLst>
              <a:ext uri="{FF2B5EF4-FFF2-40B4-BE49-F238E27FC236}">
                <a16:creationId xmlns:a16="http://schemas.microsoft.com/office/drawing/2014/main" id="{0E2D492D-4A5E-2C4B-97A6-54DEF1440AEA}"/>
              </a:ext>
            </a:extLst>
          </p:cNvPr>
          <p:cNvSpPr txBox="1"/>
          <p:nvPr/>
        </p:nvSpPr>
        <p:spPr>
          <a:xfrm>
            <a:off x="5315725" y="622014"/>
            <a:ext cx="67037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n=522</a:t>
            </a:r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9671E9AD-EE86-F241-A3B9-C6083D27CB03}"/>
              </a:ext>
            </a:extLst>
          </p:cNvPr>
          <p:cNvSpPr txBox="1"/>
          <p:nvPr/>
        </p:nvSpPr>
        <p:spPr>
          <a:xfrm>
            <a:off x="8444770" y="648479"/>
            <a:ext cx="67037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n=684</a:t>
            </a:r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ED927F0A-623F-DE4F-ACA2-09B0336139A6}"/>
              </a:ext>
            </a:extLst>
          </p:cNvPr>
          <p:cNvSpPr txBox="1"/>
          <p:nvPr/>
        </p:nvSpPr>
        <p:spPr>
          <a:xfrm>
            <a:off x="6176810" y="285245"/>
            <a:ext cx="67037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n=227</a:t>
            </a:r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A1F9485C-D14F-CB4A-9126-BE9E3CB0A9B5}"/>
              </a:ext>
            </a:extLst>
          </p:cNvPr>
          <p:cNvSpPr txBox="1"/>
          <p:nvPr/>
        </p:nvSpPr>
        <p:spPr>
          <a:xfrm>
            <a:off x="7486448" y="270410"/>
            <a:ext cx="67037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n=507</a:t>
            </a:r>
          </a:p>
        </p:txBody>
      </p:sp>
    </p:spTree>
    <p:extLst>
      <p:ext uri="{BB962C8B-B14F-4D97-AF65-F5344CB8AC3E}">
        <p14:creationId xmlns:p14="http://schemas.microsoft.com/office/powerpoint/2010/main" val="36209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744333C-863A-394A-9A5E-C2009E37F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Challenges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42987D99-74A6-C04D-BC7F-F53EB8524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A9AD7-BE7F-4848-BC1E-26D27C118EE2}" type="datetime1">
              <a:rPr lang="en-US" smtClean="0"/>
              <a:t>3/4/22</a:t>
            </a:fld>
            <a:endParaRPr lang="en-US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4D58D6E-8A4C-EC4B-8585-DC487C2BD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D9E26AA-95C6-D64B-9E85-17D0F8995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US" smtClean="0"/>
              <a:t>8</a:t>
            </a:fld>
            <a:endParaRPr lang="en-US"/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9E961619-34A2-8942-8E5E-E579B326585C}"/>
              </a:ext>
            </a:extLst>
          </p:cNvPr>
          <p:cNvSpPr txBox="1"/>
          <p:nvPr/>
        </p:nvSpPr>
        <p:spPr>
          <a:xfrm>
            <a:off x="334422" y="1474086"/>
            <a:ext cx="5855363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Big difference in nr of genes pr locus (from 1-50 in AUD&amp;SCZ paper)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Although few false negatives, many false positives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All genes are given same weight, regardless of SNP p-values, nr of genes at loci, length of gene, locus size, </a:t>
            </a:r>
            <a:r>
              <a:rPr lang="en-US" sz="1600" dirty="0" err="1"/>
              <a:t>etc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For gene prioritization, we commonly include all tissues in eQTL and chromatin mapping to enable more valid gene-set analysis, but how valid is this (</a:t>
            </a:r>
            <a:r>
              <a:rPr lang="en-US" sz="1600" dirty="0" err="1"/>
              <a:t>ie</a:t>
            </a:r>
            <a:r>
              <a:rPr lang="en-US" sz="1600" dirty="0"/>
              <a:t>, link SCZ loci to the knee)?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eQTL and SNP associations are not tested for colocalization (might be overlap of SNPs and eQTLs due to LD), yielding low confidence</a:t>
            </a:r>
          </a:p>
          <a:p>
            <a:endParaRPr lang="en-US" sz="1600" dirty="0"/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E495F59E-4064-F444-BB04-16FD3E107C6E}"/>
              </a:ext>
            </a:extLst>
          </p:cNvPr>
          <p:cNvSpPr txBox="1"/>
          <p:nvPr/>
        </p:nvSpPr>
        <p:spPr>
          <a:xfrm>
            <a:off x="6234096" y="2737037"/>
            <a:ext cx="251543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Savage et al Nat Genet 2018</a:t>
            </a:r>
          </a:p>
          <a:p>
            <a:r>
              <a:rPr lang="en-US" dirty="0"/>
              <a:t>205 GWAS loci for intelligence</a:t>
            </a:r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7DD3EA5B-E889-AD42-9F09-531E200C81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90" b="96707" l="9354" r="98639">
                        <a14:foregroundMark x1="36565" y1="92814" x2="47789" y2="96707"/>
                        <a14:foregroundMark x1="88605" y1="71557" x2="94898" y2="53293"/>
                        <a14:foregroundMark x1="94898" y1="53293" x2="94898" y2="52994"/>
                        <a14:foregroundMark x1="12925" y1="39521" x2="17517" y2="16467"/>
                        <a14:foregroundMark x1="17517" y1="16467" x2="28741" y2="18862"/>
                        <a14:foregroundMark x1="28741" y1="18862" x2="31122" y2="29940"/>
                        <a14:foregroundMark x1="13605" y1="44910" x2="10544" y2="25749"/>
                        <a14:foregroundMark x1="10544" y1="25749" x2="10544" y2="25749"/>
                        <a14:foregroundMark x1="10884" y1="46108" x2="18367" y2="49102"/>
                        <a14:foregroundMark x1="9354" y1="25150" x2="9354" y2="25150"/>
                        <a14:foregroundMark x1="14116" y1="30539" x2="21769" y2="31737"/>
                        <a14:foregroundMark x1="17517" y1="29042" x2="18367" y2="33234"/>
                        <a14:foregroundMark x1="26871" y1="19461" x2="36735" y2="10778"/>
                        <a14:foregroundMark x1="36735" y1="10778" x2="46259" y2="8683"/>
                        <a14:foregroundMark x1="45918" y1="9880" x2="52891" y2="26647"/>
                        <a14:foregroundMark x1="52891" y1="26647" x2="52891" y2="28443"/>
                        <a14:foregroundMark x1="35034" y1="18862" x2="45918" y2="16168"/>
                        <a14:foregroundMark x1="31973" y1="15569" x2="35374" y2="16168"/>
                        <a14:foregroundMark x1="36224" y1="14072" x2="36224" y2="14072"/>
                        <a14:foregroundMark x1="46259" y1="13473" x2="48299" y2="15569"/>
                        <a14:foregroundMark x1="46599" y1="12575" x2="45578" y2="9281"/>
                        <a14:foregroundMark x1="46599" y1="11976" x2="47109" y2="16168"/>
                        <a14:foregroundMark x1="45068" y1="11377" x2="45068" y2="11377"/>
                        <a14:foregroundMark x1="46599" y1="14671" x2="48299" y2="18862"/>
                        <a14:foregroundMark x1="48299" y1="11976" x2="48639" y2="21557"/>
                        <a14:foregroundMark x1="48639" y1="10778" x2="48980" y2="17365"/>
                        <a14:foregroundMark x1="51020" y1="10778" x2="49320" y2="18263"/>
                        <a14:foregroundMark x1="60714" y1="29042" x2="60714" y2="5988"/>
                        <a14:foregroundMark x1="60714" y1="5090" x2="78571" y2="7784"/>
                        <a14:foregroundMark x1="78912" y1="7784" x2="76531" y2="23653"/>
                        <a14:foregroundMark x1="66156" y1="21557" x2="71088" y2="19461"/>
                        <a14:foregroundMark x1="68878" y1="15569" x2="62245" y2="16168"/>
                        <a14:foregroundMark x1="63776" y1="15569" x2="69558" y2="16168"/>
                        <a14:foregroundMark x1="69898" y1="15569" x2="71939" y2="16168"/>
                        <a14:foregroundMark x1="73469" y1="13473" x2="73469" y2="13473"/>
                        <a14:foregroundMark x1="86224" y1="33234" x2="86224" y2="25150"/>
                        <a14:foregroundMark x1="86224" y1="24251" x2="97789" y2="23653"/>
                        <a14:foregroundMark x1="97789" y1="23653" x2="98639" y2="23653"/>
                        <a14:foregroundMark x1="94048" y1="46108" x2="94898" y2="25749"/>
                        <a14:foregroundMark x1="94898" y1="30539" x2="94898" y2="42216"/>
                        <a14:foregroundMark x1="94898" y1="40719" x2="96769" y2="26946"/>
                        <a14:foregroundMark x1="96769" y1="27844" x2="96769" y2="35329"/>
                        <a14:foregroundMark x1="96769" y1="34731" x2="97619" y2="29042"/>
                        <a14:backgroundMark x1="31973" y1="99701" x2="0" y2="59281"/>
                        <a14:backgroundMark x1="9014" y1="59281" x2="22109" y2="88024"/>
                        <a14:backgroundMark x1="24490" y1="94012" x2="9014" y2="94311"/>
                        <a14:backgroundMark x1="9014" y1="94311" x2="4592" y2="69461"/>
                        <a14:backgroundMark x1="4592" y1="69461" x2="17347" y2="77246"/>
                        <a14:backgroundMark x1="17347" y1="77246" x2="22959" y2="90719"/>
                        <a14:backgroundMark x1="26871" y1="95509" x2="3571" y2="407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48779" y="277965"/>
            <a:ext cx="4279610" cy="243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97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32E71D9-D061-9D41-9C75-396F4463B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218" y="785747"/>
            <a:ext cx="3327015" cy="715650"/>
          </a:xfrm>
        </p:spPr>
        <p:txBody>
          <a:bodyPr>
            <a:normAutofit fontScale="90000"/>
          </a:bodyPr>
          <a:lstStyle/>
          <a:p>
            <a:r>
              <a:rPr lang="en-US" dirty="0"/>
              <a:t>New tool to consider? </a:t>
            </a:r>
            <a:br>
              <a:rPr lang="en-US" dirty="0"/>
            </a:br>
            <a:endParaRPr lang="en-US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3C04A27-302C-B942-9913-0E05AD1075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284" y="2210432"/>
            <a:ext cx="7885509" cy="4433888"/>
          </a:xfrm>
        </p:spPr>
        <p:txBody>
          <a:bodyPr>
            <a:norm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https://genetics.opentargets.org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Machine-learning model trained on gold-standard GWAS loci with positive control genes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1) systematic fine mapping and 2) gene prioritization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Incorporates information from all plausible causal variants at the locus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Integrates functional genomics data to predict causal gene, using eQTL,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pQTL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and epigenomics data, genomic distance, variant effect prediction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each variant, provides a V2G score to rank genes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2469DEF3-114A-8040-A5A1-8B33F8A52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A9AD7-BE7F-4848-BC1E-26D27C118EE2}" type="datetime1">
              <a:rPr lang="nb-NO" noProof="0" smtClean="0"/>
              <a:t>04.03.2022</a:t>
            </a:fld>
            <a:endParaRPr lang="en-GB" noProof="0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C9BFCEE-4705-5745-875E-5EE5930D4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E8B7632-DFFC-6D4C-88D6-1CC1EAEF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0A9C-6975-7440-93FD-B27ED63DD5D4}" type="slidenum">
              <a:rPr lang="en-GB" noProof="0" smtClean="0"/>
              <a:t>9</a:t>
            </a:fld>
            <a:endParaRPr lang="en-GB" noProof="0" dirty="0"/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E9A194A8-6D51-DB47-9C38-01D195D280EC}"/>
              </a:ext>
            </a:extLst>
          </p:cNvPr>
          <p:cNvSpPr txBox="1"/>
          <p:nvPr/>
        </p:nvSpPr>
        <p:spPr>
          <a:xfrm>
            <a:off x="613218" y="1686637"/>
            <a:ext cx="35157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Mountjoy et al 2021 Nature Genetics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EEC7235-1107-EE47-A5F3-1BF8E55376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8924" y="444452"/>
            <a:ext cx="4923405" cy="124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85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NORMET Powerpointmal">
  <a:themeElements>
    <a:clrScheme name="NORMENT">
      <a:dk1>
        <a:srgbClr val="384044"/>
      </a:dk1>
      <a:lt1>
        <a:srgbClr val="FFFFFF"/>
      </a:lt1>
      <a:dk2>
        <a:srgbClr val="384044"/>
      </a:dk2>
      <a:lt2>
        <a:srgbClr val="BBBEC2"/>
      </a:lt2>
      <a:accent1>
        <a:srgbClr val="5C2483"/>
      </a:accent1>
      <a:accent2>
        <a:srgbClr val="E5007C"/>
      </a:accent2>
      <a:accent3>
        <a:srgbClr val="374044"/>
      </a:accent3>
      <a:accent4>
        <a:srgbClr val="0081C9"/>
      </a:accent4>
      <a:accent5>
        <a:srgbClr val="20A695"/>
      </a:accent5>
      <a:accent6>
        <a:srgbClr val="D3D800"/>
      </a:accent6>
      <a:hlink>
        <a:srgbClr val="384044"/>
      </a:hlink>
      <a:folHlink>
        <a:srgbClr val="5C2483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ORMENT_4 3_eng_DEF" id="{968DAD39-438B-074A-B11E-F98D5E0146DC}" vid="{0B73E7B6-5108-B841-9458-B2FEF7745998}"/>
    </a:ext>
  </a:extLst>
</a:theme>
</file>

<file path=ppt/theme/theme2.xml><?xml version="1.0" encoding="utf-8"?>
<a:theme xmlns:a="http://schemas.openxmlformats.org/drawingml/2006/main" name="Office-tema">
  <a:themeElements>
    <a:clrScheme name="NORMENT">
      <a:dk1>
        <a:srgbClr val="384044"/>
      </a:dk1>
      <a:lt1>
        <a:srgbClr val="FFFFFF"/>
      </a:lt1>
      <a:dk2>
        <a:srgbClr val="384044"/>
      </a:dk2>
      <a:lt2>
        <a:srgbClr val="BBBEC2"/>
      </a:lt2>
      <a:accent1>
        <a:srgbClr val="5C2483"/>
      </a:accent1>
      <a:accent2>
        <a:srgbClr val="E5007C"/>
      </a:accent2>
      <a:accent3>
        <a:srgbClr val="374044"/>
      </a:accent3>
      <a:accent4>
        <a:srgbClr val="0081C9"/>
      </a:accent4>
      <a:accent5>
        <a:srgbClr val="20A695"/>
      </a:accent5>
      <a:accent6>
        <a:srgbClr val="D3D800"/>
      </a:accent6>
      <a:hlink>
        <a:srgbClr val="384044"/>
      </a:hlink>
      <a:folHlink>
        <a:srgbClr val="5C248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NORMENT">
      <a:dk1>
        <a:srgbClr val="384044"/>
      </a:dk1>
      <a:lt1>
        <a:srgbClr val="FFFFFF"/>
      </a:lt1>
      <a:dk2>
        <a:srgbClr val="384044"/>
      </a:dk2>
      <a:lt2>
        <a:srgbClr val="BBBEC2"/>
      </a:lt2>
      <a:accent1>
        <a:srgbClr val="5C2483"/>
      </a:accent1>
      <a:accent2>
        <a:srgbClr val="E5007C"/>
      </a:accent2>
      <a:accent3>
        <a:srgbClr val="374044"/>
      </a:accent3>
      <a:accent4>
        <a:srgbClr val="0081C9"/>
      </a:accent4>
      <a:accent5>
        <a:srgbClr val="20A695"/>
      </a:accent5>
      <a:accent6>
        <a:srgbClr val="D3D800"/>
      </a:accent6>
      <a:hlink>
        <a:srgbClr val="384044"/>
      </a:hlink>
      <a:folHlink>
        <a:srgbClr val="5C248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NORMET Powerpointmal</Template>
  <TotalTime>12498</TotalTime>
  <Words>879</Words>
  <Application>Microsoft Macintosh PowerPoint</Application>
  <PresentationFormat>Skjermfremvisning (4:3)</PresentationFormat>
  <Paragraphs>142</Paragraphs>
  <Slides>13</Slides>
  <Notes>10</Notes>
  <HiddenSlides>0</HiddenSlides>
  <MMClips>0</MMClips>
  <ScaleCrop>false</ScaleCrop>
  <HeadingPairs>
    <vt:vector size="6" baseType="variant">
      <vt:variant>
        <vt:lpstr>Brukte skrifter</vt:lpstr>
      </vt:variant>
      <vt:variant>
        <vt:i4>1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13</vt:i4>
      </vt:variant>
    </vt:vector>
  </HeadingPairs>
  <TitlesOfParts>
    <vt:vector size="15" baseType="lpstr">
      <vt:lpstr>Arial</vt:lpstr>
      <vt:lpstr>NORMET Powerpointmal</vt:lpstr>
      <vt:lpstr>From SNPs to biology – are we focusing on the right genes? </vt:lpstr>
      <vt:lpstr>Goal: translate genetic information into biological mechanisms</vt:lpstr>
      <vt:lpstr> Life was easier in the old days…</vt:lpstr>
      <vt:lpstr>Challenge: What is the causal variant, and what is the causal gene?</vt:lpstr>
      <vt:lpstr>With a little help from the Dutch: FUMA to the rescue!</vt:lpstr>
      <vt:lpstr>FUMA – locus definition</vt:lpstr>
      <vt:lpstr>FUMA – gene prioritization</vt:lpstr>
      <vt:lpstr>Challenges</vt:lpstr>
      <vt:lpstr>New tool to consider?  </vt:lpstr>
      <vt:lpstr>PowerPoint-presentasjon</vt:lpstr>
      <vt:lpstr>PowerPoint-presentasjon</vt:lpstr>
      <vt:lpstr>PowerPoint-presentasjon</vt:lpstr>
      <vt:lpstr>Challenges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Olav Smeland</dc:creator>
  <cp:lastModifiedBy>Olav Smeland</cp:lastModifiedBy>
  <cp:revision>64</cp:revision>
  <dcterms:created xsi:type="dcterms:W3CDTF">2022-02-22T09:28:24Z</dcterms:created>
  <dcterms:modified xsi:type="dcterms:W3CDTF">2022-03-04T13:54:06Z</dcterms:modified>
</cp:coreProperties>
</file>