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60" r:id="rId2"/>
    <p:sldId id="262" r:id="rId3"/>
    <p:sldId id="264" r:id="rId4"/>
    <p:sldId id="265" r:id="rId5"/>
    <p:sldId id="285" r:id="rId6"/>
    <p:sldId id="266" r:id="rId7"/>
    <p:sldId id="267" r:id="rId8"/>
    <p:sldId id="269" r:id="rId9"/>
    <p:sldId id="270" r:id="rId10"/>
    <p:sldId id="276" r:id="rId11"/>
    <p:sldId id="272" r:id="rId12"/>
    <p:sldId id="273" r:id="rId13"/>
    <p:sldId id="278" r:id="rId14"/>
    <p:sldId id="274" r:id="rId15"/>
    <p:sldId id="279" r:id="rId16"/>
    <p:sldId id="280" r:id="rId17"/>
    <p:sldId id="281" r:id="rId18"/>
    <p:sldId id="282" r:id="rId19"/>
    <p:sldId id="283" r:id="rId20"/>
    <p:sldId id="284" r:id="rId21"/>
    <p:sldId id="263" r:id="rId22"/>
  </p:sldIdLst>
  <p:sldSz cx="9144000" cy="6858000" type="screen4x3"/>
  <p:notesSz cx="6858000" cy="9144000"/>
  <p:defaultTextStyle>
    <a:defPPr>
      <a:defRPr lang="nb-NO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2146" userDrawn="1">
          <p15:clr>
            <a:srgbClr val="A4A3A4"/>
          </p15:clr>
        </p15:guide>
        <p15:guide id="4" orient="horz" pos="3819" userDrawn="1">
          <p15:clr>
            <a:srgbClr val="A4A3A4"/>
          </p15:clr>
        </p15:guide>
        <p15:guide id="5" orient="horz" pos="737" userDrawn="1">
          <p15:clr>
            <a:srgbClr val="A4A3A4"/>
          </p15:clr>
        </p15:guide>
        <p15:guide id="6" orient="horz" pos="1026" userDrawn="1">
          <p15:clr>
            <a:srgbClr val="A4A3A4"/>
          </p15:clr>
        </p15:guide>
        <p15:guide id="7" pos="5363" userDrawn="1">
          <p15:clr>
            <a:srgbClr val="A4A3A4"/>
          </p15:clr>
        </p15:guide>
        <p15:guide id="8" pos="39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1370"/>
    <a:srgbClr val="D8DFAE"/>
    <a:srgbClr val="3EA785"/>
    <a:srgbClr val="855A96"/>
    <a:srgbClr val="006D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FECB4D8-DB02-4DC6-A0A2-4F2EBAE1DC90}" styleName="Middels stil 1 - aks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Middels stil 1 - aks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Middels stil 1 - aks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iddels stil 1 - aks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E171933-4619-4E11-9A3F-F7608DF75F80}" styleName="Middels stil 1 - aks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iddels stil 1 - aks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891"/>
  </p:normalViewPr>
  <p:slideViewPr>
    <p:cSldViewPr snapToGrid="0" snapToObjects="1" showGuides="1">
      <p:cViewPr varScale="1">
        <p:scale>
          <a:sx n="67" d="100"/>
          <a:sy n="67" d="100"/>
        </p:scale>
        <p:origin x="1244" y="44"/>
      </p:cViewPr>
      <p:guideLst>
        <p:guide pos="2880"/>
        <p:guide orient="horz" pos="2146"/>
        <p:guide orient="horz" pos="3819"/>
        <p:guide orient="horz" pos="737"/>
        <p:guide orient="horz" pos="1026"/>
        <p:guide pos="5363"/>
        <p:guide pos="39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70" d="100"/>
          <a:sy n="170" d="100"/>
        </p:scale>
        <p:origin x="4320" y="19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14C573-3C9B-4DD8-A775-600435490818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32DC95-5D15-4781-99B5-F9D64E5B452D}">
      <dgm:prSet/>
      <dgm:spPr/>
      <dgm:t>
        <a:bodyPr/>
        <a:lstStyle/>
        <a:p>
          <a:r>
            <a:rPr lang="en-US" dirty="0"/>
            <a:t>- Sample size (external test data): 2097</a:t>
          </a:r>
        </a:p>
      </dgm:t>
    </dgm:pt>
    <dgm:pt modelId="{835C851D-A419-4A2A-8F29-F500A92579B5}" type="parTrans" cxnId="{F7BBA62F-6987-42BA-AC9F-D55B0AA1158A}">
      <dgm:prSet/>
      <dgm:spPr/>
      <dgm:t>
        <a:bodyPr/>
        <a:lstStyle/>
        <a:p>
          <a:endParaRPr lang="en-US"/>
        </a:p>
      </dgm:t>
    </dgm:pt>
    <dgm:pt modelId="{C748F697-07B5-4DC7-A61C-B0AE22194939}" type="sibTrans" cxnId="{F7BBA62F-6987-42BA-AC9F-D55B0AA1158A}">
      <dgm:prSet/>
      <dgm:spPr/>
      <dgm:t>
        <a:bodyPr/>
        <a:lstStyle/>
        <a:p>
          <a:endParaRPr lang="en-US"/>
        </a:p>
      </dgm:t>
    </dgm:pt>
    <dgm:pt modelId="{DAE6DC6C-01A5-46E8-9C93-C1D5D52A7797}">
      <dgm:prSet/>
      <dgm:spPr/>
      <dgm:t>
        <a:bodyPr/>
        <a:lstStyle/>
        <a:p>
          <a:r>
            <a:rPr lang="en-US"/>
            <a:t>Model: SFCN-reg</a:t>
          </a:r>
        </a:p>
      </dgm:t>
    </dgm:pt>
    <dgm:pt modelId="{707EE0B5-DEFC-438C-9D61-1A8019A00C0B}" type="parTrans" cxnId="{EDC312EB-35C6-4C92-8D7F-158F57767ED8}">
      <dgm:prSet/>
      <dgm:spPr/>
      <dgm:t>
        <a:bodyPr/>
        <a:lstStyle/>
        <a:p>
          <a:endParaRPr lang="en-US"/>
        </a:p>
      </dgm:t>
    </dgm:pt>
    <dgm:pt modelId="{C63B51B7-2847-40AF-92C2-FDA7C2C730A2}" type="sibTrans" cxnId="{EDC312EB-35C6-4C92-8D7F-158F57767ED8}">
      <dgm:prSet/>
      <dgm:spPr/>
      <dgm:t>
        <a:bodyPr/>
        <a:lstStyle/>
        <a:p>
          <a:endParaRPr lang="en-US"/>
        </a:p>
      </dgm:t>
    </dgm:pt>
    <dgm:pt modelId="{99CFB87D-292D-43BE-9132-E6F569B02C88}">
      <dgm:prSet/>
      <dgm:spPr/>
      <dgm:t>
        <a:bodyPr/>
        <a:lstStyle/>
        <a:p>
          <a:r>
            <a:rPr lang="en-US"/>
            <a:t>Accuracy: (after removing NaN values)</a:t>
          </a:r>
        </a:p>
      </dgm:t>
    </dgm:pt>
    <dgm:pt modelId="{BD4F50DE-02B6-476A-A656-6741C7E2BB9A}" type="parTrans" cxnId="{7B8E7E90-9E38-43DF-BF55-48D543E449FF}">
      <dgm:prSet/>
      <dgm:spPr/>
      <dgm:t>
        <a:bodyPr/>
        <a:lstStyle/>
        <a:p>
          <a:endParaRPr lang="en-US"/>
        </a:p>
      </dgm:t>
    </dgm:pt>
    <dgm:pt modelId="{76DA635F-4459-4204-A174-E732A566E683}" type="sibTrans" cxnId="{7B8E7E90-9E38-43DF-BF55-48D543E449FF}">
      <dgm:prSet/>
      <dgm:spPr/>
      <dgm:t>
        <a:bodyPr/>
        <a:lstStyle/>
        <a:p>
          <a:endParaRPr lang="en-US"/>
        </a:p>
      </dgm:t>
    </dgm:pt>
    <dgm:pt modelId="{206CD70D-AC74-4090-A36C-44BD49F396A8}">
      <dgm:prSet/>
      <dgm:spPr/>
      <dgm:t>
        <a:bodyPr/>
        <a:lstStyle/>
        <a:p>
          <a:r>
            <a:rPr lang="en-US"/>
            <a:t>MSE – 22.16</a:t>
          </a:r>
        </a:p>
      </dgm:t>
    </dgm:pt>
    <dgm:pt modelId="{3DC51B87-73DF-4856-97C3-11B08B07FE37}" type="parTrans" cxnId="{CA396838-1C3B-48D3-AC57-5642A81176EE}">
      <dgm:prSet/>
      <dgm:spPr/>
      <dgm:t>
        <a:bodyPr/>
        <a:lstStyle/>
        <a:p>
          <a:endParaRPr lang="en-US"/>
        </a:p>
      </dgm:t>
    </dgm:pt>
    <dgm:pt modelId="{DD88DC4A-A161-46AB-8D06-16ED08C36AEB}" type="sibTrans" cxnId="{CA396838-1C3B-48D3-AC57-5642A81176EE}">
      <dgm:prSet/>
      <dgm:spPr/>
      <dgm:t>
        <a:bodyPr/>
        <a:lstStyle/>
        <a:p>
          <a:endParaRPr lang="en-US"/>
        </a:p>
      </dgm:t>
    </dgm:pt>
    <dgm:pt modelId="{5B520162-E39D-4A8C-AC71-BF860D419688}">
      <dgm:prSet/>
      <dgm:spPr/>
      <dgm:t>
        <a:bodyPr/>
        <a:lstStyle/>
        <a:p>
          <a:r>
            <a:rPr lang="en-US"/>
            <a:t>RMSE – 4.70</a:t>
          </a:r>
        </a:p>
      </dgm:t>
    </dgm:pt>
    <dgm:pt modelId="{A6CB7A96-AE63-4568-BB1B-40115FB07558}" type="parTrans" cxnId="{87E00380-6CC3-45EF-B374-AE6161F2982F}">
      <dgm:prSet/>
      <dgm:spPr/>
      <dgm:t>
        <a:bodyPr/>
        <a:lstStyle/>
        <a:p>
          <a:endParaRPr lang="en-US"/>
        </a:p>
      </dgm:t>
    </dgm:pt>
    <dgm:pt modelId="{5F14E2D1-1CE5-40C5-AB09-21BAB5625BF4}" type="sibTrans" cxnId="{87E00380-6CC3-45EF-B374-AE6161F2982F}">
      <dgm:prSet/>
      <dgm:spPr/>
      <dgm:t>
        <a:bodyPr/>
        <a:lstStyle/>
        <a:p>
          <a:endParaRPr lang="en-US"/>
        </a:p>
      </dgm:t>
    </dgm:pt>
    <dgm:pt modelId="{949DB64A-9773-4D49-A5DB-5F9B1DEEB18D}">
      <dgm:prSet/>
      <dgm:spPr/>
      <dgm:t>
        <a:bodyPr/>
        <a:lstStyle/>
        <a:p>
          <a:r>
            <a:rPr lang="en-US" b="1" dirty="0"/>
            <a:t>MAE – 3.57 </a:t>
          </a:r>
        </a:p>
      </dgm:t>
    </dgm:pt>
    <dgm:pt modelId="{6AECFF64-8421-4966-879F-47F0F1372A8B}" type="parTrans" cxnId="{0EA5E52B-67CC-48A6-BAB8-D6E1676A6BA3}">
      <dgm:prSet/>
      <dgm:spPr/>
      <dgm:t>
        <a:bodyPr/>
        <a:lstStyle/>
        <a:p>
          <a:endParaRPr lang="en-US"/>
        </a:p>
      </dgm:t>
    </dgm:pt>
    <dgm:pt modelId="{F692561A-38A6-4856-B27A-F0E3FB2267B0}" type="sibTrans" cxnId="{0EA5E52B-67CC-48A6-BAB8-D6E1676A6BA3}">
      <dgm:prSet/>
      <dgm:spPr/>
      <dgm:t>
        <a:bodyPr/>
        <a:lstStyle/>
        <a:p>
          <a:endParaRPr lang="en-US"/>
        </a:p>
      </dgm:t>
    </dgm:pt>
    <dgm:pt modelId="{9EDB4CE8-7118-4681-8738-1605456D8D19}" type="pres">
      <dgm:prSet presAssocID="{7914C573-3C9B-4DD8-A775-600435490818}" presName="linear" presStyleCnt="0">
        <dgm:presLayoutVars>
          <dgm:dir/>
          <dgm:animLvl val="lvl"/>
          <dgm:resizeHandles val="exact"/>
        </dgm:presLayoutVars>
      </dgm:prSet>
      <dgm:spPr/>
    </dgm:pt>
    <dgm:pt modelId="{1CB4C453-795B-406D-96CF-64C1BFEF5471}" type="pres">
      <dgm:prSet presAssocID="{4932DC95-5D15-4781-99B5-F9D64E5B452D}" presName="parentLin" presStyleCnt="0"/>
      <dgm:spPr/>
    </dgm:pt>
    <dgm:pt modelId="{35BF97FD-7958-4754-9126-EF69994EB71F}" type="pres">
      <dgm:prSet presAssocID="{4932DC95-5D15-4781-99B5-F9D64E5B452D}" presName="parentLeftMargin" presStyleLbl="node1" presStyleIdx="0" presStyleCnt="1"/>
      <dgm:spPr/>
    </dgm:pt>
    <dgm:pt modelId="{D32DED8C-4AC7-4684-8C07-D3D78054174D}" type="pres">
      <dgm:prSet presAssocID="{4932DC95-5D15-4781-99B5-F9D64E5B452D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DE9F7957-9F18-45D3-A71A-35371EBBC9DE}" type="pres">
      <dgm:prSet presAssocID="{4932DC95-5D15-4781-99B5-F9D64E5B452D}" presName="negativeSpace" presStyleCnt="0"/>
      <dgm:spPr/>
    </dgm:pt>
    <dgm:pt modelId="{FA918ED2-2869-4689-9F9F-D4467646302F}" type="pres">
      <dgm:prSet presAssocID="{4932DC95-5D15-4781-99B5-F9D64E5B452D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0EA5E52B-67CC-48A6-BAB8-D6E1676A6BA3}" srcId="{99CFB87D-292D-43BE-9132-E6F569B02C88}" destId="{949DB64A-9773-4D49-A5DB-5F9B1DEEB18D}" srcOrd="2" destOrd="0" parTransId="{6AECFF64-8421-4966-879F-47F0F1372A8B}" sibTransId="{F692561A-38A6-4856-B27A-F0E3FB2267B0}"/>
    <dgm:cxn modelId="{F7BBA62F-6987-42BA-AC9F-D55B0AA1158A}" srcId="{7914C573-3C9B-4DD8-A775-600435490818}" destId="{4932DC95-5D15-4781-99B5-F9D64E5B452D}" srcOrd="0" destOrd="0" parTransId="{835C851D-A419-4A2A-8F29-F500A92579B5}" sibTransId="{C748F697-07B5-4DC7-A61C-B0AE22194939}"/>
    <dgm:cxn modelId="{CA396838-1C3B-48D3-AC57-5642A81176EE}" srcId="{99CFB87D-292D-43BE-9132-E6F569B02C88}" destId="{206CD70D-AC74-4090-A36C-44BD49F396A8}" srcOrd="0" destOrd="0" parTransId="{3DC51B87-73DF-4856-97C3-11B08B07FE37}" sibTransId="{DD88DC4A-A161-46AB-8D06-16ED08C36AEB}"/>
    <dgm:cxn modelId="{E5F24379-84AD-41E7-BCE8-BD6917506284}" type="presOf" srcId="{206CD70D-AC74-4090-A36C-44BD49F396A8}" destId="{FA918ED2-2869-4689-9F9F-D4467646302F}" srcOrd="0" destOrd="2" presId="urn:microsoft.com/office/officeart/2005/8/layout/list1"/>
    <dgm:cxn modelId="{87E00380-6CC3-45EF-B374-AE6161F2982F}" srcId="{99CFB87D-292D-43BE-9132-E6F569B02C88}" destId="{5B520162-E39D-4A8C-AC71-BF860D419688}" srcOrd="1" destOrd="0" parTransId="{A6CB7A96-AE63-4568-BB1B-40115FB07558}" sibTransId="{5F14E2D1-1CE5-40C5-AB09-21BAB5625BF4}"/>
    <dgm:cxn modelId="{F9271A85-EDE1-4548-BD6C-262EC6C024C1}" type="presOf" srcId="{5B520162-E39D-4A8C-AC71-BF860D419688}" destId="{FA918ED2-2869-4689-9F9F-D4467646302F}" srcOrd="0" destOrd="3" presId="urn:microsoft.com/office/officeart/2005/8/layout/list1"/>
    <dgm:cxn modelId="{E2E6C18B-EC58-478A-9AC3-7BA21C5FC248}" type="presOf" srcId="{949DB64A-9773-4D49-A5DB-5F9B1DEEB18D}" destId="{FA918ED2-2869-4689-9F9F-D4467646302F}" srcOrd="0" destOrd="4" presId="urn:microsoft.com/office/officeart/2005/8/layout/list1"/>
    <dgm:cxn modelId="{DBEBA28D-29DA-4BFA-A387-1B5208B9BC59}" type="presOf" srcId="{DAE6DC6C-01A5-46E8-9C93-C1D5D52A7797}" destId="{FA918ED2-2869-4689-9F9F-D4467646302F}" srcOrd="0" destOrd="0" presId="urn:microsoft.com/office/officeart/2005/8/layout/list1"/>
    <dgm:cxn modelId="{7B8E7E90-9E38-43DF-BF55-48D543E449FF}" srcId="{4932DC95-5D15-4781-99B5-F9D64E5B452D}" destId="{99CFB87D-292D-43BE-9132-E6F569B02C88}" srcOrd="1" destOrd="0" parTransId="{BD4F50DE-02B6-476A-A656-6741C7E2BB9A}" sibTransId="{76DA635F-4459-4204-A174-E732A566E683}"/>
    <dgm:cxn modelId="{F7519A94-5D6F-4AF0-95AE-CBBB406CB147}" type="presOf" srcId="{4932DC95-5D15-4781-99B5-F9D64E5B452D}" destId="{35BF97FD-7958-4754-9126-EF69994EB71F}" srcOrd="0" destOrd="0" presId="urn:microsoft.com/office/officeart/2005/8/layout/list1"/>
    <dgm:cxn modelId="{4169489F-3AB1-4335-84FA-3A6EB18CCDFD}" type="presOf" srcId="{4932DC95-5D15-4781-99B5-F9D64E5B452D}" destId="{D32DED8C-4AC7-4684-8C07-D3D78054174D}" srcOrd="1" destOrd="0" presId="urn:microsoft.com/office/officeart/2005/8/layout/list1"/>
    <dgm:cxn modelId="{4920B2AF-EB1E-4192-90F4-0115C12B4103}" type="presOf" srcId="{7914C573-3C9B-4DD8-A775-600435490818}" destId="{9EDB4CE8-7118-4681-8738-1605456D8D19}" srcOrd="0" destOrd="0" presId="urn:microsoft.com/office/officeart/2005/8/layout/list1"/>
    <dgm:cxn modelId="{C5493FDD-DD32-4D2C-82A6-3AFB5043F220}" type="presOf" srcId="{99CFB87D-292D-43BE-9132-E6F569B02C88}" destId="{FA918ED2-2869-4689-9F9F-D4467646302F}" srcOrd="0" destOrd="1" presId="urn:microsoft.com/office/officeart/2005/8/layout/list1"/>
    <dgm:cxn modelId="{EDC312EB-35C6-4C92-8D7F-158F57767ED8}" srcId="{4932DC95-5D15-4781-99B5-F9D64E5B452D}" destId="{DAE6DC6C-01A5-46E8-9C93-C1D5D52A7797}" srcOrd="0" destOrd="0" parTransId="{707EE0B5-DEFC-438C-9D61-1A8019A00C0B}" sibTransId="{C63B51B7-2847-40AF-92C2-FDA7C2C730A2}"/>
    <dgm:cxn modelId="{9235D37F-3B53-46FA-897D-2E8B7537ABF4}" type="presParOf" srcId="{9EDB4CE8-7118-4681-8738-1605456D8D19}" destId="{1CB4C453-795B-406D-96CF-64C1BFEF5471}" srcOrd="0" destOrd="0" presId="urn:microsoft.com/office/officeart/2005/8/layout/list1"/>
    <dgm:cxn modelId="{4DAA6277-3D98-491B-8DB3-B48A94E5CC31}" type="presParOf" srcId="{1CB4C453-795B-406D-96CF-64C1BFEF5471}" destId="{35BF97FD-7958-4754-9126-EF69994EB71F}" srcOrd="0" destOrd="0" presId="urn:microsoft.com/office/officeart/2005/8/layout/list1"/>
    <dgm:cxn modelId="{96C6E0AD-BA5F-4FFB-BD08-8B9B7E03D915}" type="presParOf" srcId="{1CB4C453-795B-406D-96CF-64C1BFEF5471}" destId="{D32DED8C-4AC7-4684-8C07-D3D78054174D}" srcOrd="1" destOrd="0" presId="urn:microsoft.com/office/officeart/2005/8/layout/list1"/>
    <dgm:cxn modelId="{85753A00-1D06-4B89-AC2E-C62316AC7AAD}" type="presParOf" srcId="{9EDB4CE8-7118-4681-8738-1605456D8D19}" destId="{DE9F7957-9F18-45D3-A71A-35371EBBC9DE}" srcOrd="1" destOrd="0" presId="urn:microsoft.com/office/officeart/2005/8/layout/list1"/>
    <dgm:cxn modelId="{45D7F031-4BFA-4B31-A027-C90E8C7C8F27}" type="presParOf" srcId="{9EDB4CE8-7118-4681-8738-1605456D8D19}" destId="{FA918ED2-2869-4689-9F9F-D4467646302F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918ED2-2869-4689-9F9F-D4467646302F}">
      <dsp:nvSpPr>
        <dsp:cNvPr id="0" name=""/>
        <dsp:cNvSpPr/>
      </dsp:nvSpPr>
      <dsp:spPr>
        <a:xfrm>
          <a:off x="0" y="537408"/>
          <a:ext cx="7885509" cy="3846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2003" tIns="687324" rIns="612003" bIns="234696" numCol="1" spcCol="1270" anchor="t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300" kern="1200"/>
            <a:t>Model: SFCN-reg</a:t>
          </a:r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300" kern="1200"/>
            <a:t>Accuracy: (after removing NaN values)</a:t>
          </a:r>
        </a:p>
        <a:p>
          <a:pPr marL="571500" lvl="2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300" kern="1200"/>
            <a:t>MSE – 22.16</a:t>
          </a:r>
        </a:p>
        <a:p>
          <a:pPr marL="571500" lvl="2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300" kern="1200"/>
            <a:t>RMSE – 4.70</a:t>
          </a:r>
        </a:p>
        <a:p>
          <a:pPr marL="571500" lvl="2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300" b="1" kern="1200" dirty="0"/>
            <a:t>MAE – 3.57 </a:t>
          </a:r>
        </a:p>
      </dsp:txBody>
      <dsp:txXfrm>
        <a:off x="0" y="537408"/>
        <a:ext cx="7885509" cy="3846150"/>
      </dsp:txXfrm>
    </dsp:sp>
    <dsp:sp modelId="{D32DED8C-4AC7-4684-8C07-D3D78054174D}">
      <dsp:nvSpPr>
        <dsp:cNvPr id="0" name=""/>
        <dsp:cNvSpPr/>
      </dsp:nvSpPr>
      <dsp:spPr>
        <a:xfrm>
          <a:off x="394275" y="50328"/>
          <a:ext cx="5519856" cy="974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8637" tIns="0" rIns="208637" bIns="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- Sample size (external test data): 2097</a:t>
          </a:r>
        </a:p>
      </dsp:txBody>
      <dsp:txXfrm>
        <a:off x="441830" y="97883"/>
        <a:ext cx="5424746" cy="879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489397" y="528035"/>
            <a:ext cx="3538449" cy="24452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/>
            </a:lvl1pPr>
          </a:lstStyle>
          <a:p>
            <a:endParaRPr lang="nb-NO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Plassholder for dato 2"/>
          <p:cNvSpPr>
            <a:spLocks noGrp="1"/>
          </p:cNvSpPr>
          <p:nvPr>
            <p:ph type="dt" sz="quarter" idx="1"/>
          </p:nvPr>
        </p:nvSpPr>
        <p:spPr>
          <a:xfrm>
            <a:off x="5142685" y="8649004"/>
            <a:ext cx="1202584" cy="22593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/>
            </a:lvl1pPr>
          </a:lstStyle>
          <a:p>
            <a:fld id="{79B46F88-9F84-0749-A9EF-AB78A96D5526}" type="datetime1">
              <a:rPr lang="nb-NO" sz="900" smtClean="0">
                <a:latin typeface="Arial" charset="0"/>
                <a:ea typeface="Arial" charset="0"/>
                <a:cs typeface="Arial" charset="0"/>
              </a:rPr>
              <a:t>21.03.2022</a:t>
            </a:fld>
            <a:endParaRPr lang="nb-NO" sz="9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2"/>
          </p:nvPr>
        </p:nvSpPr>
        <p:spPr>
          <a:xfrm>
            <a:off x="489397" y="8649004"/>
            <a:ext cx="4653288" cy="22593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/>
            </a:lvl1pPr>
          </a:lstStyle>
          <a:p>
            <a:endParaRPr lang="nb-NO" sz="9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3"/>
          </p:nvPr>
        </p:nvSpPr>
        <p:spPr>
          <a:xfrm>
            <a:off x="6422543" y="8649004"/>
            <a:ext cx="433869" cy="229393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/>
            </a:lvl1pPr>
          </a:lstStyle>
          <a:p>
            <a:pPr algn="l"/>
            <a:fld id="{C97DF734-C432-4544-B31B-E1C93589B043}" type="slidenum">
              <a:rPr lang="nb-NO" sz="900" smtClean="0">
                <a:latin typeface="Arial" charset="0"/>
                <a:ea typeface="Arial" charset="0"/>
                <a:cs typeface="Arial" charset="0"/>
              </a:rPr>
              <a:pPr algn="l"/>
              <a:t>‹#›</a:t>
            </a:fld>
            <a:endParaRPr lang="nb-NO" sz="90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Bild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7112" y="395536"/>
            <a:ext cx="1927939" cy="4870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5112151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3-17T16:02:26.316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1,'571'13,"-88"-4,-405-9,-44 1,0 1,-1 1,1 2,38 11,-42-9,1-1,61 3,64-9,-74-1,683-1,-552-9,-33 0,75 10,-232 2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3-18T09:39:02.035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0,'0'0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3-18T09:39:05.477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1,'0'0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3-18T09:39:10.194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3-18T09:39:10.797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3-18T09:39:13.189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1,'0'0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3-18T09:39:21.91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3-17T16:02:30.573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47,'235'-1,"276"4,-39 35,-313-21,-38-4,60 6,-136-17,1-2,45-5,235-14,2 20,-128 1,0-14,-23 1,762 8,-486 5,-272-13,-24-1,-122 10,48-10,-42 5,4-1,-1 1,84-4,-91 9,41-7,-40 3,39 1,-63 5,224 1,-161 3,85 16,397 85,-444-84,-23-4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3-17T16:02:35.011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1,'75'1,"75"11,-29-2,160-9,-131-3,624 2,-740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3-17T16:02:44.557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33,'365'0,"-328"3,1 0,54 14,-15-3,18 1,166 3,228-20,-464 1,44-8,14-1,521 6,-338 6,45-14,-37 0,-123 14,101-4,-169-8,18-2,-71 10,34-7,32-3,42 12,27-1,-137-2,-8-2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3-17T16:02:51.122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93,'12'1,"0"0,-1 1,17 4,28 4,174-4,11 0,93 23,-148-18,49 5,-125-2,182 0,411-14,-582 10,-20 0,-98-10,360 1,-329-5,-1-2,0-1,49-18,41-10,-74 28,59-2,-62 7,76-14,-19-9,-40 9,126-16,-121 31,0 3,117 19,-100-10,28 3,275 29,-139-36,-14-1,86 9,-103 12,-170-20,190 31,182 25,5-34,-379-29,131-5,-158 2,1-2,0 0,-1-2,0 0,-1-1,32-18,-20 11,39-15,263-59,-201 58,-90 22,5-2,59-22,-78 23,-1 0,52-11,-56 18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3-17T16:03:15.552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0 210,'3'2,"-1"-1,0 1,0-1,1 1,-1-1,1 0,-1 0,1 0,-1-1,1 1,0 0,-1-1,1 0,0 0,4 0,44-6,-45 5,165-35,14-2,132-4,312 43,-387 9,1112-3,-818-9,667 2,-894 25,-161-9,242-9,-227-9,321 2,-448 2,44 7,11 1,54-5,90 7,223-1,-288-13,378 2,-370-12,-21 1,-9 5,172-28,78-12,81 38,-303 10,0-1,253-3,-229-9,72-2,-172 14,-1-5,103-17,105-19,-112 35,-165 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3-17T16:03:20.121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0 122,'10'-4,"-1"1,1-1,-1 1,1 1,0 0,15-1,64 0,-56 3,16 0,160-9,430-5,-638 14,554 22,-398-10,85 3,678 24,-8 64,-823-90,-10 0,149 4,-66-16,101-5,-201-3,0-3,99-29,-107 24,30-11,-54 16,1 0,51-7,184-38,-234 48,0 2,0 1,41 1,-28 1,153-18,-83 1,91-8,160 24,-187 6,-63-3,322-9,215-6,-568 16,220 24,-93-2,103 5,-108-8,583 90,-749-103,47 3,-1-3,102-6,-158-2,0-1,0-1,-1-2,0-1,0-2,53-20,229-107,-253 109,-46 21,0 1,0 0,1 1,-1 0,1 1,0 1,0 0,0 0,-1 2,1 0,0 0,21 6,11 5,0 3,55 24,-65-24,9 2,0-1,1-3,1-2,84 10,-103-19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3-17T16:03:23.284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1 165,'4'0,"1"-1,-1 0,0 0,1 0,-1-1,7-3,12-3,81-18,183-21,113 17,11-2,-295 23,128 8,-127 2,-60-1,259 5,2 25,-247-20,-31-5,44 11,95 34,170 37,-241-72,137 3,112-19,-158-2,-89 5,-32 0,1-3,136-20,-153 9,1 4,111-2,-106 11,85-1,-131-2,0 0,-1-1,1-2,38-12,-43 10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3-18T09:39:01.541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1,'0'0</inkml:trace>
</inkml:ink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685799" y="592404"/>
            <a:ext cx="3989232" cy="167275"/>
          </a:xfrm>
          <a:prstGeom prst="rect">
            <a:avLst/>
          </a:prstGeom>
          <a:noFill/>
        </p:spPr>
        <p:txBody>
          <a:bodyPr vert="horz" lIns="0" tIns="0" rIns="0" bIns="0" rtlCol="0"/>
          <a:lstStyle>
            <a:lvl1pPr algn="l">
              <a:defRPr sz="1200">
                <a:latin typeface="Arial"/>
                <a:cs typeface="Arial"/>
              </a:defRPr>
            </a:lvl1pPr>
          </a:lstStyle>
          <a:p>
            <a:endParaRPr lang="en-GB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4862963" y="8680360"/>
            <a:ext cx="1309236" cy="257577"/>
          </a:xfrm>
          <a:prstGeom prst="rect">
            <a:avLst/>
          </a:prstGeom>
          <a:noFill/>
        </p:spPr>
        <p:txBody>
          <a:bodyPr vert="horz" lIns="0" tIns="0" rIns="0" bIns="0" rtlCol="0" anchor="t"/>
          <a:lstStyle>
            <a:lvl1pPr algn="r">
              <a:defRPr sz="900">
                <a:latin typeface="Arial"/>
                <a:cs typeface="Arial"/>
              </a:defRPr>
            </a:lvl1pPr>
          </a:lstStyle>
          <a:p>
            <a:fld id="{4A114D37-45D4-2745-B314-3FFB341A923C}" type="datetime1">
              <a:rPr lang="en-GB" smtClean="0"/>
              <a:pPr/>
              <a:t>21/03/2022</a:t>
            </a:fld>
            <a:endParaRPr lang="en-GB" dirty="0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noProof="0" dirty="0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</p:spPr>
        <p:txBody>
          <a:bodyPr vert="horz" lIns="91440" tIns="45720" rIns="91440" bIns="45720" rtlCol="0"/>
          <a:lstStyle/>
          <a:p>
            <a:pPr lvl="0"/>
            <a:r>
              <a:rPr lang="en-GB" noProof="0" dirty="0" err="1"/>
              <a:t>Klikk</a:t>
            </a:r>
            <a:r>
              <a:rPr lang="en-GB" noProof="0" dirty="0"/>
              <a:t> for </a:t>
            </a:r>
            <a:r>
              <a:rPr lang="en-GB" noProof="0" dirty="0" err="1"/>
              <a:t>å</a:t>
            </a:r>
            <a:r>
              <a:rPr lang="en-GB" noProof="0" dirty="0"/>
              <a:t> </a:t>
            </a:r>
            <a:r>
              <a:rPr lang="en-GB" noProof="0" dirty="0" err="1"/>
              <a:t>redigere</a:t>
            </a:r>
            <a:r>
              <a:rPr lang="en-GB" noProof="0" dirty="0"/>
              <a:t> </a:t>
            </a:r>
            <a:r>
              <a:rPr lang="en-GB" noProof="0" dirty="0" err="1"/>
              <a:t>tekststiler</a:t>
            </a:r>
            <a:r>
              <a:rPr lang="en-GB" noProof="0" dirty="0"/>
              <a:t> </a:t>
            </a:r>
            <a:r>
              <a:rPr lang="en-GB" noProof="0" dirty="0" err="1"/>
              <a:t>i</a:t>
            </a:r>
            <a:r>
              <a:rPr lang="en-GB" noProof="0" dirty="0"/>
              <a:t> </a:t>
            </a:r>
            <a:r>
              <a:rPr lang="en-GB" noProof="0" dirty="0" err="1"/>
              <a:t>malen</a:t>
            </a:r>
            <a:endParaRPr lang="en-GB" noProof="0" dirty="0"/>
          </a:p>
          <a:p>
            <a:pPr lvl="1"/>
            <a:r>
              <a:rPr lang="en-GB" noProof="0" dirty="0"/>
              <a:t>Andre </a:t>
            </a:r>
            <a:r>
              <a:rPr lang="en-GB" noProof="0" dirty="0" err="1"/>
              <a:t>nivå</a:t>
            </a:r>
            <a:endParaRPr lang="en-GB" noProof="0" dirty="0"/>
          </a:p>
          <a:p>
            <a:pPr lvl="2"/>
            <a:r>
              <a:rPr lang="en-GB" noProof="0" dirty="0" err="1"/>
              <a:t>Tredje</a:t>
            </a:r>
            <a:r>
              <a:rPr lang="en-GB" noProof="0" dirty="0"/>
              <a:t> </a:t>
            </a:r>
            <a:r>
              <a:rPr lang="en-GB" noProof="0" dirty="0" err="1"/>
              <a:t>nivå</a:t>
            </a:r>
            <a:endParaRPr lang="en-GB" noProof="0" dirty="0"/>
          </a:p>
          <a:p>
            <a:pPr lvl="3"/>
            <a:r>
              <a:rPr lang="en-GB" noProof="0" dirty="0" err="1"/>
              <a:t>Fjerde</a:t>
            </a:r>
            <a:r>
              <a:rPr lang="en-GB" noProof="0" dirty="0"/>
              <a:t> </a:t>
            </a:r>
            <a:r>
              <a:rPr lang="en-GB" noProof="0" dirty="0" err="1"/>
              <a:t>nivå</a:t>
            </a:r>
            <a:endParaRPr lang="en-GB" noProof="0" dirty="0"/>
          </a:p>
          <a:p>
            <a:pPr lvl="4"/>
            <a:r>
              <a:rPr lang="en-GB" noProof="0" dirty="0" err="1"/>
              <a:t>Femte</a:t>
            </a:r>
            <a:r>
              <a:rPr lang="en-GB" noProof="0" dirty="0"/>
              <a:t> </a:t>
            </a:r>
            <a:r>
              <a:rPr lang="en-GB" noProof="0" dirty="0" err="1"/>
              <a:t>nivå</a:t>
            </a:r>
            <a:endParaRPr lang="en-GB" noProof="0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685799" y="8685214"/>
            <a:ext cx="4177163" cy="252724"/>
          </a:xfrm>
          <a:prstGeom prst="rect">
            <a:avLst/>
          </a:prstGeom>
          <a:noFill/>
        </p:spPr>
        <p:txBody>
          <a:bodyPr vert="horz" lIns="0" tIns="0" rIns="0" bIns="0" rtlCol="0" anchor="t"/>
          <a:lstStyle>
            <a:lvl1pPr algn="l">
              <a:defRPr sz="900">
                <a:latin typeface="Arial"/>
                <a:cs typeface="Arial"/>
              </a:defRPr>
            </a:lvl1pPr>
          </a:lstStyle>
          <a:p>
            <a:endParaRPr lang="en-GB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6284890" y="8685214"/>
            <a:ext cx="571522" cy="252723"/>
          </a:xfrm>
          <a:prstGeom prst="rect">
            <a:avLst/>
          </a:prstGeom>
          <a:noFill/>
        </p:spPr>
        <p:txBody>
          <a:bodyPr vert="horz" lIns="0" tIns="0" rIns="0" bIns="0" rtlCol="0" anchor="t"/>
          <a:lstStyle>
            <a:lvl1pPr algn="l">
              <a:defRPr sz="900">
                <a:latin typeface="Arial"/>
                <a:cs typeface="Arial"/>
              </a:defRPr>
            </a:lvl1pPr>
          </a:lstStyle>
          <a:p>
            <a:fld id="{E17747EF-E64D-7848-A5FE-D6E885B48FCE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Bild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962" y="408026"/>
            <a:ext cx="1555205" cy="3928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914606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Forside_med samarbeidspartner logo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/>
          <p:cNvSpPr/>
          <p:nvPr userDrawn="1"/>
        </p:nvSpPr>
        <p:spPr>
          <a:xfrm>
            <a:off x="-1" y="2810657"/>
            <a:ext cx="9144001" cy="32520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1" noProof="0" dirty="0">
              <a:ln>
                <a:noFill/>
              </a:ln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1626401" y="3408784"/>
            <a:ext cx="6888951" cy="772437"/>
          </a:xfrm>
        </p:spPr>
        <p:txBody>
          <a:bodyPr rIns="0"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1626401" y="4350414"/>
            <a:ext cx="6888951" cy="911380"/>
          </a:xfrm>
        </p:spPr>
        <p:txBody>
          <a:bodyPr r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GB" noProof="0" dirty="0"/>
              <a:t>Click to add subtitle</a:t>
            </a:r>
          </a:p>
        </p:txBody>
      </p:sp>
      <p:pic>
        <p:nvPicPr>
          <p:cNvPr id="13" name="Bild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01" y="785714"/>
            <a:ext cx="3326130" cy="842010"/>
          </a:xfrm>
          <a:prstGeom prst="rect">
            <a:avLst/>
          </a:prstGeom>
        </p:spPr>
      </p:pic>
      <p:pic>
        <p:nvPicPr>
          <p:cNvPr id="15" name="Bilde 1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0441" y="0"/>
            <a:ext cx="3416531" cy="3063240"/>
          </a:xfrm>
          <a:prstGeom prst="rect">
            <a:avLst/>
          </a:prstGeom>
        </p:spPr>
      </p:pic>
      <p:grpSp>
        <p:nvGrpSpPr>
          <p:cNvPr id="6" name="Group 5"/>
          <p:cNvGrpSpPr/>
          <p:nvPr userDrawn="1"/>
        </p:nvGrpSpPr>
        <p:grpSpPr>
          <a:xfrm>
            <a:off x="523472" y="6226426"/>
            <a:ext cx="8097053" cy="454274"/>
            <a:chOff x="187920" y="6226426"/>
            <a:chExt cx="8097053" cy="454274"/>
          </a:xfrm>
        </p:grpSpPr>
        <p:pic>
          <p:nvPicPr>
            <p:cNvPr id="7" name="Picture 10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1835" r="22580"/>
            <a:stretch/>
          </p:blipFill>
          <p:spPr>
            <a:xfrm>
              <a:off x="3475402" y="6235959"/>
              <a:ext cx="1726521" cy="402336"/>
            </a:xfrm>
            <a:prstGeom prst="rect">
              <a:avLst/>
            </a:prstGeom>
          </p:spPr>
        </p:pic>
        <p:pic>
          <p:nvPicPr>
            <p:cNvPr id="9" name="Bilde 8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2567" y="6226426"/>
              <a:ext cx="602406" cy="454274"/>
            </a:xfrm>
            <a:prstGeom prst="rect">
              <a:avLst/>
            </a:prstGeom>
          </p:spPr>
        </p:pic>
        <p:pic>
          <p:nvPicPr>
            <p:cNvPr id="11" name="Bilde 10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0675" y="6296260"/>
              <a:ext cx="1352890" cy="291975"/>
            </a:xfrm>
            <a:prstGeom prst="rect">
              <a:avLst/>
            </a:prstGeom>
          </p:spPr>
        </p:pic>
        <p:pic>
          <p:nvPicPr>
            <p:cNvPr id="12" name="Bilde 11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20" y="6388371"/>
              <a:ext cx="1490918" cy="128486"/>
            </a:xfrm>
            <a:prstGeom prst="rect">
              <a:avLst/>
            </a:prstGeom>
          </p:spPr>
        </p:pic>
        <p:pic>
          <p:nvPicPr>
            <p:cNvPr id="17" name="Bilde 16"/>
            <p:cNvPicPr>
              <a:picLocks noChangeAspect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3760" y="6290419"/>
              <a:ext cx="2036970" cy="35054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629841" y="365127"/>
            <a:ext cx="7886700" cy="801688"/>
          </a:xfrm>
        </p:spPr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629842" y="1628775"/>
            <a:ext cx="3868340" cy="548368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 hasCustomPrompt="1"/>
          </p:nvPr>
        </p:nvSpPr>
        <p:spPr>
          <a:xfrm>
            <a:off x="629842" y="2392141"/>
            <a:ext cx="3868340" cy="3670523"/>
          </a:xfrm>
        </p:spPr>
        <p:txBody>
          <a:bodyPr/>
          <a:lstStyle>
            <a:lvl5pPr marL="2057298" marR="0" indent="-228589" algn="l" defTabSz="914354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</a:t>
            </a:r>
          </a:p>
          <a:p>
            <a:pPr lvl="2"/>
            <a:r>
              <a:rPr lang="en-GB" noProof="0" dirty="0"/>
              <a:t>Third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29152" y="1628775"/>
            <a:ext cx="3887391" cy="548368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 hasCustomPrompt="1"/>
          </p:nvPr>
        </p:nvSpPr>
        <p:spPr>
          <a:xfrm>
            <a:off x="4629152" y="2392141"/>
            <a:ext cx="3887391" cy="3670523"/>
          </a:xfrm>
        </p:spPr>
        <p:txBody>
          <a:bodyPr/>
          <a:lstStyle>
            <a:lvl5pPr marL="2057298" marR="0" indent="-228589" algn="l" defTabSz="914354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</a:t>
            </a:r>
          </a:p>
          <a:p>
            <a:pPr lvl="2"/>
            <a:r>
              <a:rPr lang="en-GB" noProof="0" dirty="0"/>
              <a:t>Third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  <a:prstGeom prst="rect">
            <a:avLst/>
          </a:prstGeom>
        </p:spPr>
        <p:txBody>
          <a:bodyPr/>
          <a:lstStyle/>
          <a:p>
            <a:endParaRPr lang="en-GB" noProof="0" dirty="0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5501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  <a:prstGeom prst="rect">
            <a:avLst/>
          </a:prstGeom>
        </p:spPr>
        <p:txBody>
          <a:bodyPr/>
          <a:lstStyle/>
          <a:p>
            <a:endParaRPr lang="en-GB" noProof="0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8815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med helsides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  <a:prstGeom prst="rect">
            <a:avLst/>
          </a:prstGeom>
        </p:spPr>
        <p:txBody>
          <a:bodyPr/>
          <a:lstStyle/>
          <a:p>
            <a:endParaRPr lang="en-GB" noProof="0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160463"/>
            <a:ext cx="9144000" cy="50137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6031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med innhol og ett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629843" y="365127"/>
            <a:ext cx="3885008" cy="800287"/>
          </a:xfrm>
        </p:spPr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  <a:prstGeom prst="rect">
            <a:avLst/>
          </a:prstGeom>
        </p:spPr>
        <p:txBody>
          <a:bodyPr/>
          <a:lstStyle/>
          <a:p>
            <a:endParaRPr lang="en-GB" noProof="0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7" name="Plassholder for bilde 5"/>
          <p:cNvSpPr>
            <a:spLocks noGrp="1"/>
          </p:cNvSpPr>
          <p:nvPr>
            <p:ph type="pic" sz="quarter" idx="14" hasCustomPrompt="1"/>
          </p:nvPr>
        </p:nvSpPr>
        <p:spPr>
          <a:xfrm>
            <a:off x="4572000" y="1"/>
            <a:ext cx="4572000" cy="617422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  <p:sp>
        <p:nvSpPr>
          <p:cNvPr id="8" name="Plassholder for innhold 2"/>
          <p:cNvSpPr>
            <a:spLocks noGrp="1"/>
          </p:cNvSpPr>
          <p:nvPr>
            <p:ph sz="half" idx="1" hasCustomPrompt="1"/>
          </p:nvPr>
        </p:nvSpPr>
        <p:spPr>
          <a:xfrm>
            <a:off x="628650" y="1628775"/>
            <a:ext cx="3886200" cy="4433888"/>
          </a:xfrm>
        </p:spPr>
        <p:txBody>
          <a:bodyPr/>
          <a:lstStyle>
            <a:lvl5pPr marL="2057298" marR="0" indent="-228589" algn="l" defTabSz="914354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</a:t>
            </a:r>
          </a:p>
          <a:p>
            <a:pPr lvl="2"/>
            <a:r>
              <a:rPr lang="en-GB" noProof="0" dirty="0"/>
              <a:t>Third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med to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  <a:prstGeom prst="rect">
            <a:avLst/>
          </a:prstGeom>
        </p:spPr>
        <p:txBody>
          <a:bodyPr/>
          <a:lstStyle/>
          <a:p>
            <a:endParaRPr lang="en-GB" noProof="0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160463"/>
            <a:ext cx="4572000" cy="50137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  <p:sp>
        <p:nvSpPr>
          <p:cNvPr id="7" name="Plassholder for bilde 5"/>
          <p:cNvSpPr>
            <a:spLocks noGrp="1"/>
          </p:cNvSpPr>
          <p:nvPr>
            <p:ph type="pic" sz="quarter" idx="14" hasCustomPrompt="1"/>
          </p:nvPr>
        </p:nvSpPr>
        <p:spPr>
          <a:xfrm>
            <a:off x="4572000" y="1160463"/>
            <a:ext cx="4572000" cy="50137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093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med fire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  <a:prstGeom prst="rect">
            <a:avLst/>
          </a:prstGeom>
        </p:spPr>
        <p:txBody>
          <a:bodyPr/>
          <a:lstStyle/>
          <a:p>
            <a:endParaRPr lang="en-GB" noProof="0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160466"/>
            <a:ext cx="4572000" cy="251332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  <p:sp>
        <p:nvSpPr>
          <p:cNvPr id="8" name="Plassholder for bilde 5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673787"/>
            <a:ext cx="4572000" cy="25004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  <p:sp>
        <p:nvSpPr>
          <p:cNvPr id="9" name="Plassholder for bilde 5"/>
          <p:cNvSpPr>
            <a:spLocks noGrp="1"/>
          </p:cNvSpPr>
          <p:nvPr>
            <p:ph type="pic" sz="quarter" idx="16" hasCustomPrompt="1"/>
          </p:nvPr>
        </p:nvSpPr>
        <p:spPr>
          <a:xfrm>
            <a:off x="4572000" y="1160466"/>
            <a:ext cx="4572000" cy="251332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  <p:sp>
        <p:nvSpPr>
          <p:cNvPr id="10" name="Plassholder for bilde 5"/>
          <p:cNvSpPr>
            <a:spLocks noGrp="1"/>
          </p:cNvSpPr>
          <p:nvPr>
            <p:ph type="pic" sz="quarter" idx="17" hasCustomPrompt="1"/>
          </p:nvPr>
        </p:nvSpPr>
        <p:spPr>
          <a:xfrm>
            <a:off x="4572000" y="3673787"/>
            <a:ext cx="4572000" cy="25004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38076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sides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  <a:prstGeom prst="rect">
            <a:avLst/>
          </a:prstGeom>
        </p:spPr>
        <p:txBody>
          <a:bodyPr/>
          <a:lstStyle/>
          <a:p>
            <a:endParaRPr lang="en-GB" noProof="0" dirty="0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9144000" cy="617422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i="1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18430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  <a:prstGeom prst="rect">
            <a:avLst/>
          </a:prstGeom>
        </p:spPr>
        <p:txBody>
          <a:bodyPr/>
          <a:lstStyle/>
          <a:p>
            <a:endParaRPr lang="en-GB" noProof="0" dirty="0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4741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ste s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Sylinder 3"/>
          <p:cNvSpPr txBox="1"/>
          <p:nvPr userDrawn="1"/>
        </p:nvSpPr>
        <p:spPr>
          <a:xfrm>
            <a:off x="1619249" y="3949637"/>
            <a:ext cx="6894514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 b="0" i="0" kern="1200" noProof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NORMENT</a:t>
            </a:r>
            <a:br>
              <a:rPr lang="en-GB" sz="1600" b="0" i="0" kern="1200" noProof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600" b="0" i="0" kern="1200" noProof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Oslo University Hospital HF</a:t>
            </a:r>
          </a:p>
          <a:p>
            <a:r>
              <a:rPr lang="en-GB" sz="1600" b="0" i="0" kern="1200" noProof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Division of Mental Health and Addiction</a:t>
            </a:r>
          </a:p>
          <a:p>
            <a:r>
              <a:rPr lang="en-GB" sz="1600" b="0" i="0" kern="1200" noProof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Psychosis Research Unit/TOP</a:t>
            </a:r>
          </a:p>
          <a:p>
            <a:r>
              <a:rPr lang="en-GB" sz="1600" b="0" i="0" kern="1200" noProof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Ullevål Hospital, building 49</a:t>
            </a:r>
          </a:p>
          <a:p>
            <a:r>
              <a:rPr lang="en-GB" sz="1600" b="0" i="0" kern="1200" noProof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P.O. Box 4956 Nydalen</a:t>
            </a:r>
          </a:p>
          <a:p>
            <a:r>
              <a:rPr lang="en-GB" sz="1600" b="0" i="0" kern="1200" noProof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N-0424 Oslo</a:t>
            </a:r>
          </a:p>
          <a:p>
            <a:r>
              <a:rPr lang="en-GB" sz="1600" b="0" i="0" kern="1200" noProof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Norway</a:t>
            </a:r>
          </a:p>
        </p:txBody>
      </p:sp>
      <p:pic>
        <p:nvPicPr>
          <p:cNvPr id="6" name="Bild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01" y="785714"/>
            <a:ext cx="3326130" cy="84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47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Forside_lill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/>
          <p:cNvSpPr/>
          <p:nvPr userDrawn="1"/>
        </p:nvSpPr>
        <p:spPr>
          <a:xfrm>
            <a:off x="-1" y="2810656"/>
            <a:ext cx="9144001" cy="40473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1" noProof="0" dirty="0">
              <a:ln>
                <a:noFill/>
              </a:ln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1626401" y="3408784"/>
            <a:ext cx="6888951" cy="772437"/>
          </a:xfrm>
        </p:spPr>
        <p:txBody>
          <a:bodyPr rIns="0"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1626401" y="4350414"/>
            <a:ext cx="6888951" cy="911380"/>
          </a:xfrm>
        </p:spPr>
        <p:txBody>
          <a:bodyPr r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GB" noProof="0" dirty="0"/>
              <a:t>Click to add subtitle</a:t>
            </a:r>
          </a:p>
        </p:txBody>
      </p:sp>
      <p:pic>
        <p:nvPicPr>
          <p:cNvPr id="7" name="Bild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01" y="785714"/>
            <a:ext cx="3326130" cy="842010"/>
          </a:xfrm>
          <a:prstGeom prst="rect">
            <a:avLst/>
          </a:prstGeom>
        </p:spPr>
      </p:pic>
      <p:pic>
        <p:nvPicPr>
          <p:cNvPr id="8" name="Bild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0441" y="0"/>
            <a:ext cx="3416531" cy="306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23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killeark_ros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628650" y="4162503"/>
            <a:ext cx="7886700" cy="772437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629843" y="5151283"/>
            <a:ext cx="7885509" cy="9113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GB" noProof="0" dirty="0"/>
              <a:t>Click to add subtitle</a:t>
            </a:r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4625" y="-1"/>
            <a:ext cx="4991793" cy="167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75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killeark_lill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628650" y="4162503"/>
            <a:ext cx="7886700" cy="772437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629843" y="5151283"/>
            <a:ext cx="7885509" cy="9113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GB" noProof="0" dirty="0"/>
              <a:t>Click to add subtitle</a:t>
            </a:r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4625" y="-1"/>
            <a:ext cx="4991793" cy="167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2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killeark_blå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628650" y="4162503"/>
            <a:ext cx="7886700" cy="772437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629843" y="5151283"/>
            <a:ext cx="7885509" cy="9113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GB" noProof="0" dirty="0"/>
              <a:t>Click to add subtitle</a:t>
            </a:r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4625" y="-1"/>
            <a:ext cx="4991793" cy="167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16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killeark_grøn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628650" y="4162503"/>
            <a:ext cx="7886700" cy="772437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629843" y="5151283"/>
            <a:ext cx="7885509" cy="9113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GB" noProof="0" dirty="0"/>
              <a:t>Click to add subtitle</a:t>
            </a:r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4625" y="-1"/>
            <a:ext cx="4991793" cy="167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79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killeark_lyse grøn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628650" y="4162503"/>
            <a:ext cx="7886700" cy="772437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add title</a:t>
            </a:r>
            <a:endParaRPr lang="en-GB" noProof="0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629843" y="5151283"/>
            <a:ext cx="7885509" cy="911380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384044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GB" noProof="0" dirty="0"/>
              <a:t>Click to add subtitle</a:t>
            </a:r>
          </a:p>
        </p:txBody>
      </p:sp>
      <p:pic>
        <p:nvPicPr>
          <p:cNvPr id="5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4625" y="-1"/>
            <a:ext cx="4991793" cy="167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21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5pPr marL="2057298" marR="0" indent="-228589" algn="l" defTabSz="914354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</a:t>
            </a:r>
          </a:p>
          <a:p>
            <a:pPr lvl="2"/>
            <a:r>
              <a:rPr lang="en-GB" noProof="0" dirty="0"/>
              <a:t>Third</a:t>
            </a:r>
          </a:p>
          <a:p>
            <a:pPr lvl="3"/>
            <a:r>
              <a:rPr lang="en-GB" noProof="0" dirty="0"/>
              <a:t>Forth</a:t>
            </a:r>
          </a:p>
          <a:p>
            <a:pPr marL="2057298" marR="0" lvl="4" indent="-228589" algn="l" defTabSz="914354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GB" noProof="0" dirty="0" err="1"/>
              <a:t>Fith</a:t>
            </a:r>
            <a:endParaRPr lang="en-GB" noProof="0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  <a:prstGeom prst="rect">
            <a:avLst/>
          </a:prstGeom>
        </p:spPr>
        <p:txBody>
          <a:bodyPr/>
          <a:lstStyle/>
          <a:p>
            <a:endParaRPr lang="en-GB" noProof="0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8627630" y="6404661"/>
            <a:ext cx="325601" cy="239659"/>
          </a:xfrm>
        </p:spPr>
        <p:txBody>
          <a:bodyPr/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0479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 hasCustomPrompt="1"/>
          </p:nvPr>
        </p:nvSpPr>
        <p:spPr>
          <a:xfrm>
            <a:off x="628650" y="1628775"/>
            <a:ext cx="3886200" cy="4433888"/>
          </a:xfrm>
        </p:spPr>
        <p:txBody>
          <a:bodyPr/>
          <a:lstStyle>
            <a:lvl5pPr marL="2057298" marR="0" indent="-228589" algn="l" defTabSz="914354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</a:t>
            </a:r>
          </a:p>
          <a:p>
            <a:pPr lvl="2"/>
            <a:r>
              <a:rPr lang="en-GB" noProof="0" dirty="0"/>
              <a:t>Third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 hasCustomPrompt="1"/>
          </p:nvPr>
        </p:nvSpPr>
        <p:spPr>
          <a:xfrm>
            <a:off x="4629150" y="1628775"/>
            <a:ext cx="3886200" cy="4433888"/>
          </a:xfrm>
        </p:spPr>
        <p:txBody>
          <a:bodyPr/>
          <a:lstStyle>
            <a:lvl5pPr marL="2057298" marR="0" indent="-228589" algn="l" defTabSz="914354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lvl5pPr>
          </a:lstStyle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</a:t>
            </a:r>
          </a:p>
          <a:p>
            <a:pPr lvl="2"/>
            <a:r>
              <a:rPr lang="en-GB" noProof="0" dirty="0"/>
              <a:t>Third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  <a:prstGeom prst="rect">
            <a:avLst/>
          </a:prstGeom>
        </p:spPr>
        <p:txBody>
          <a:bodyPr/>
          <a:lstStyle/>
          <a:p>
            <a:endParaRPr lang="en-GB" noProof="0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5836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629843" y="365127"/>
            <a:ext cx="7885509" cy="8002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 noProof="0" dirty="0"/>
              <a:t>Click to add title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629843" y="1628775"/>
            <a:ext cx="7885509" cy="4433888"/>
          </a:xfrm>
          <a:prstGeom prst="rect">
            <a:avLst/>
          </a:prstGeom>
        </p:spPr>
        <p:txBody>
          <a:bodyPr vert="horz" lIns="0" tIns="0" rIns="91440" bIns="0" rtlCol="0">
            <a:normAutofit/>
          </a:bodyPr>
          <a:lstStyle/>
          <a:p>
            <a:pPr lvl="0"/>
            <a:r>
              <a:rPr lang="en-GB" noProof="0" dirty="0"/>
              <a:t>Click to add text</a:t>
            </a:r>
          </a:p>
          <a:p>
            <a:pPr lvl="1"/>
            <a:r>
              <a:rPr lang="en-GB" noProof="0" dirty="0"/>
              <a:t>Second</a:t>
            </a:r>
          </a:p>
          <a:p>
            <a:pPr lvl="2"/>
            <a:r>
              <a:rPr lang="en-GB" noProof="0" dirty="0"/>
              <a:t>Third</a:t>
            </a:r>
          </a:p>
          <a:p>
            <a:pPr lvl="3"/>
            <a:r>
              <a:rPr lang="en-GB" noProof="0" dirty="0"/>
              <a:t>Forth</a:t>
            </a: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2366272" y="6404661"/>
            <a:ext cx="6149079" cy="23965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en-GB" noProof="0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576355" y="6404661"/>
            <a:ext cx="325601" cy="23965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91F10A9C-6975-7440-93FD-B27ED63DD5D4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cxnSp>
        <p:nvCxnSpPr>
          <p:cNvPr id="10" name="Rett linje 9"/>
          <p:cNvCxnSpPr/>
          <p:nvPr userDrawn="1"/>
        </p:nvCxnSpPr>
        <p:spPr>
          <a:xfrm>
            <a:off x="0" y="6175375"/>
            <a:ext cx="9144000" cy="0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Bilde 12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47" y="6312680"/>
            <a:ext cx="1532340" cy="38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034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49" r:id="rId2"/>
    <p:sldLayoutId id="2147483668" r:id="rId3"/>
    <p:sldLayoutId id="2147483671" r:id="rId4"/>
    <p:sldLayoutId id="2147483672" r:id="rId5"/>
    <p:sldLayoutId id="2147483673" r:id="rId6"/>
    <p:sldLayoutId id="2147483674" r:id="rId7"/>
    <p:sldLayoutId id="2147483650" r:id="rId8"/>
    <p:sldLayoutId id="2147483652" r:id="rId9"/>
    <p:sldLayoutId id="2147483653" r:id="rId10"/>
    <p:sldLayoutId id="2147483654" r:id="rId11"/>
    <p:sldLayoutId id="2147483662" r:id="rId12"/>
    <p:sldLayoutId id="2147483677" r:id="rId13"/>
    <p:sldLayoutId id="2147483663" r:id="rId14"/>
    <p:sldLayoutId id="2147483664" r:id="rId15"/>
    <p:sldLayoutId id="2147483655" r:id="rId16"/>
    <p:sldLayoutId id="2147483658" r:id="rId17"/>
    <p:sldLayoutId id="2147483678" r:id="rId18"/>
    <p:sldLayoutId id="2147483665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marR="0" indent="-228589" algn="l" defTabSz="914354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19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1020" userDrawn="1">
          <p15:clr>
            <a:srgbClr val="F26B43"/>
          </p15:clr>
        </p15:guide>
        <p15:guide id="4" pos="5363" userDrawn="1">
          <p15:clr>
            <a:srgbClr val="F26B43"/>
          </p15:clr>
        </p15:guide>
        <p15:guide id="5" orient="horz" pos="1027" userDrawn="1">
          <p15:clr>
            <a:srgbClr val="F26B43"/>
          </p15:clr>
        </p15:guide>
        <p15:guide id="6" orient="horz" pos="229" userDrawn="1">
          <p15:clr>
            <a:srgbClr val="F26B43"/>
          </p15:clr>
        </p15:guide>
        <p15:guide id="7" orient="horz" pos="735" userDrawn="1">
          <p15:clr>
            <a:srgbClr val="F26B43"/>
          </p15:clr>
        </p15:guide>
        <p15:guide id="8" pos="3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26.png"/><Relationship Id="rId18" Type="http://schemas.openxmlformats.org/officeDocument/2006/relationships/customXml" Target="../ink/ink8.xml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12" Type="http://schemas.openxmlformats.org/officeDocument/2006/relationships/customXml" Target="../ink/ink5.xml"/><Relationship Id="rId17" Type="http://schemas.openxmlformats.org/officeDocument/2006/relationships/image" Target="../media/image28.png"/><Relationship Id="rId2" Type="http://schemas.openxmlformats.org/officeDocument/2006/relationships/image" Target="../media/image20.png"/><Relationship Id="rId16" Type="http://schemas.openxmlformats.org/officeDocument/2006/relationships/customXml" Target="../ink/ink7.xml"/><Relationship Id="rId1" Type="http://schemas.openxmlformats.org/officeDocument/2006/relationships/slideLayout" Target="../slideLayouts/slideLayout13.xml"/><Relationship Id="rId6" Type="http://schemas.openxmlformats.org/officeDocument/2006/relationships/customXml" Target="../ink/ink2.xml"/><Relationship Id="rId11" Type="http://schemas.openxmlformats.org/officeDocument/2006/relationships/image" Target="../media/image25.png"/><Relationship Id="rId5" Type="http://schemas.openxmlformats.org/officeDocument/2006/relationships/image" Target="../media/image22.png"/><Relationship Id="rId15" Type="http://schemas.openxmlformats.org/officeDocument/2006/relationships/image" Target="../media/image27.png"/><Relationship Id="rId10" Type="http://schemas.openxmlformats.org/officeDocument/2006/relationships/customXml" Target="../ink/ink4.xml"/><Relationship Id="rId19" Type="http://schemas.openxmlformats.org/officeDocument/2006/relationships/image" Target="../media/image29.png"/><Relationship Id="rId4" Type="http://schemas.openxmlformats.org/officeDocument/2006/relationships/customXml" Target="../ink/ink1.xml"/><Relationship Id="rId9" Type="http://schemas.openxmlformats.org/officeDocument/2006/relationships/image" Target="../media/image24.png"/><Relationship Id="rId14" Type="http://schemas.openxmlformats.org/officeDocument/2006/relationships/customXml" Target="../ink/ink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ustomXml" Target="../ink/ink14.xml"/><Relationship Id="rId3" Type="http://schemas.openxmlformats.org/officeDocument/2006/relationships/image" Target="../media/image32.png"/><Relationship Id="rId7" Type="http://schemas.openxmlformats.org/officeDocument/2006/relationships/customXml" Target="../ink/ink13.xml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8.xml"/><Relationship Id="rId6" Type="http://schemas.openxmlformats.org/officeDocument/2006/relationships/customXml" Target="../ink/ink12.xml"/><Relationship Id="rId5" Type="http://schemas.openxmlformats.org/officeDocument/2006/relationships/customXml" Target="../ink/ink11.xml"/><Relationship Id="rId4" Type="http://schemas.openxmlformats.org/officeDocument/2006/relationships/customXml" Target="../ink/ink10.xml"/><Relationship Id="rId9" Type="http://schemas.openxmlformats.org/officeDocument/2006/relationships/customXml" Target="../ink/ink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drxiv.org/content/10.1101/2021.10.29.21265645v1" TargetMode="External"/><Relationship Id="rId2" Type="http://schemas.openxmlformats.org/officeDocument/2006/relationships/hyperlink" Target="https://github.com/estenhl/pyment-public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Biostats Journal Club	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Sandeep Karthikeyan, March 18</a:t>
            </a:r>
          </a:p>
        </p:txBody>
      </p:sp>
    </p:spTree>
    <p:extLst>
      <p:ext uri="{BB962C8B-B14F-4D97-AF65-F5344CB8AC3E}">
        <p14:creationId xmlns:p14="http://schemas.microsoft.com/office/powerpoint/2010/main" val="95777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2C66F35D-3B70-0AB7-A2C9-73936C5E1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65127"/>
            <a:ext cx="6117070" cy="800287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Deep networks in psychiatric research and clinical practice</a:t>
            </a:r>
            <a:endParaRPr lang="en-US" dirty="0"/>
          </a:p>
        </p:txBody>
      </p:sp>
      <p:sp>
        <p:nvSpPr>
          <p:cNvPr id="48" name="Date Placeholder 2">
            <a:extLst>
              <a:ext uri="{FF2B5EF4-FFF2-40B4-BE49-F238E27FC236}">
                <a16:creationId xmlns:a16="http://schemas.microsoft.com/office/drawing/2014/main" id="{479A7C9B-978C-F5E8-4237-69ACC1A973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50" name="Footer Placeholder 3">
            <a:extLst>
              <a:ext uri="{FF2B5EF4-FFF2-40B4-BE49-F238E27FC236}">
                <a16:creationId xmlns:a16="http://schemas.microsoft.com/office/drawing/2014/main" id="{B449E12D-ED97-8CD5-8F3E-122923F42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66272" y="6404661"/>
            <a:ext cx="614907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52" name="Slide Number Placeholder 4">
            <a:extLst>
              <a:ext uri="{FF2B5EF4-FFF2-40B4-BE49-F238E27FC236}">
                <a16:creationId xmlns:a16="http://schemas.microsoft.com/office/drawing/2014/main" id="{D557CBA4-65AB-2B0C-CB6F-8210B3362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6355" y="6404661"/>
            <a:ext cx="325601" cy="239659"/>
          </a:xfrm>
        </p:spPr>
        <p:txBody>
          <a:bodyPr/>
          <a:lstStyle/>
          <a:p>
            <a:endParaRPr lang="en-GB" noProof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C135636-EAB9-48AA-A080-E0782CF181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4851" y="1385038"/>
            <a:ext cx="4572000" cy="4799999"/>
          </a:xfrm>
          <a:prstGeom prst="rect">
            <a:avLst/>
          </a:prstGeom>
          <a:noFill/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D7EA0E40-C816-4B3C-A625-82EE927137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172" y="2235207"/>
            <a:ext cx="3886200" cy="3332416"/>
          </a:xfrm>
          <a:prstGeom prst="rect">
            <a:avLst/>
          </a:prstGeom>
          <a:noFill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C828CEB1-C7CC-4ABC-B94A-1D04D8957316}"/>
                  </a:ext>
                </a:extLst>
              </p14:cNvPr>
              <p14:cNvContentPartPr/>
              <p14:nvPr/>
            </p14:nvContentPartPr>
            <p14:xfrm>
              <a:off x="1404393" y="2734691"/>
              <a:ext cx="1140120" cy="2592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C828CEB1-C7CC-4ABC-B94A-1D04D895731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95753" y="2726051"/>
                <a:ext cx="1157760" cy="4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42DFDEF3-CF61-4129-BD22-4B25E71B220D}"/>
                  </a:ext>
                </a:extLst>
              </p14:cNvPr>
              <p14:cNvContentPartPr/>
              <p14:nvPr/>
            </p14:nvContentPartPr>
            <p14:xfrm>
              <a:off x="1770153" y="2892371"/>
              <a:ext cx="2406960" cy="6084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42DFDEF3-CF61-4129-BD22-4B25E71B220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761513" y="2883731"/>
                <a:ext cx="2424600" cy="7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690FC789-4661-4A27-A47D-A3D849A146C5}"/>
                  </a:ext>
                </a:extLst>
              </p14:cNvPr>
              <p14:cNvContentPartPr/>
              <p14:nvPr/>
            </p14:nvContentPartPr>
            <p14:xfrm>
              <a:off x="2751153" y="3649091"/>
              <a:ext cx="570600" cy="900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690FC789-4661-4A27-A47D-A3D849A146C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742153" y="3640451"/>
                <a:ext cx="588240" cy="2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FF1EFE84-FFCC-4462-BD22-81ADE1846208}"/>
                  </a:ext>
                </a:extLst>
              </p14:cNvPr>
              <p14:cNvContentPartPr/>
              <p14:nvPr/>
            </p14:nvContentPartPr>
            <p14:xfrm>
              <a:off x="2585193" y="4219331"/>
              <a:ext cx="1517400" cy="3744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FF1EFE84-FFCC-4462-BD22-81ADE1846208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576193" y="4210691"/>
                <a:ext cx="1535040" cy="5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625568DD-A685-42E2-A26C-8C2B234F37AC}"/>
                  </a:ext>
                </a:extLst>
              </p14:cNvPr>
              <p14:cNvContentPartPr/>
              <p14:nvPr/>
            </p14:nvContentPartPr>
            <p14:xfrm>
              <a:off x="564873" y="4380611"/>
              <a:ext cx="3016800" cy="11844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625568DD-A685-42E2-A26C-8C2B234F37AC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55873" y="4371611"/>
                <a:ext cx="3034440" cy="13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087A7B53-C32A-48EF-843F-83F4B7812029}"/>
                  </a:ext>
                </a:extLst>
              </p14:cNvPr>
              <p14:cNvContentPartPr/>
              <p14:nvPr/>
            </p14:nvContentPartPr>
            <p14:xfrm>
              <a:off x="4538553" y="3598691"/>
              <a:ext cx="4270320" cy="8100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087A7B53-C32A-48EF-843F-83F4B7812029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529553" y="3590051"/>
                <a:ext cx="4287960" cy="98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03C71473-43D4-4F34-A00E-66979C2112F6}"/>
                  </a:ext>
                </a:extLst>
              </p14:cNvPr>
              <p14:cNvContentPartPr/>
              <p14:nvPr/>
            </p14:nvContentPartPr>
            <p14:xfrm>
              <a:off x="4538553" y="3838091"/>
              <a:ext cx="4230720" cy="11160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03C71473-43D4-4F34-A00E-66979C2112F6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529553" y="3829091"/>
                <a:ext cx="4248360" cy="12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12B8C206-14E2-471F-950E-72409C24C955}"/>
                  </a:ext>
                </a:extLst>
              </p14:cNvPr>
              <p14:cNvContentPartPr/>
              <p14:nvPr/>
            </p14:nvContentPartPr>
            <p14:xfrm>
              <a:off x="4596513" y="4055531"/>
              <a:ext cx="1882800" cy="8568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12B8C206-14E2-471F-950E-72409C24C955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587873" y="4046891"/>
                <a:ext cx="1900440" cy="103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4111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86BB2-39C8-472D-9AD1-2E69AF140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65127"/>
            <a:ext cx="7885509" cy="800287"/>
          </a:xfrm>
        </p:spPr>
        <p:txBody>
          <a:bodyPr anchor="ctr">
            <a:normAutofit/>
          </a:bodyPr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41E073-954D-4CFA-A5E2-EB1F7085B8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097" y="1628775"/>
            <a:ext cx="6223000" cy="4433888"/>
          </a:xfrm>
          <a:prstGeom prst="rect">
            <a:avLst/>
          </a:prstGeom>
          <a:noFill/>
        </p:spPr>
      </p:pic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DE760982-2021-F21C-4B5C-2D9F31E9B5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FDB90BE6-A597-863D-53F9-9AE50A6C4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66272" y="6404661"/>
            <a:ext cx="614907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D36F5F08-CB69-7101-BCA7-7E6E1F3CD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7630" y="6404661"/>
            <a:ext cx="325601" cy="239659"/>
          </a:xfrm>
        </p:spPr>
        <p:txBody>
          <a:bodyPr/>
          <a:lstStyle/>
          <a:p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284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60400-6E9C-4590-8DD5-E644770AF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65127"/>
            <a:ext cx="7885509" cy="800287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Potential application of RNNs in the context of mobile devices and sensors.</a:t>
            </a:r>
          </a:p>
        </p:txBody>
      </p:sp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3A56ED25-A6F3-49BB-90A0-518135B55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465" y="1713902"/>
            <a:ext cx="7885509" cy="1715098"/>
          </a:xfrm>
          <a:prstGeom prst="rect">
            <a:avLst/>
          </a:prstGeom>
          <a:noFill/>
        </p:spPr>
      </p:pic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4B6FB386-1E4D-112E-3A44-DC33772757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C48C220A-FC61-AF67-6350-6A25F24E2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66272" y="6404661"/>
            <a:ext cx="614907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6098A48-9F5C-3303-3972-013277BCC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7630" y="6404661"/>
            <a:ext cx="325601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EB18F2-1A6E-43C8-AFC6-7FB78EA7A2DB}"/>
              </a:ext>
            </a:extLst>
          </p:cNvPr>
          <p:cNvSpPr txBox="1"/>
          <p:nvPr/>
        </p:nvSpPr>
        <p:spPr>
          <a:xfrm>
            <a:off x="781396" y="3783284"/>
            <a:ext cx="75396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DNNs have recently been successfully employed to predict medical diagnoses based on EHRs.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Deep architectures applied to smartphone data could successfully predict mental health related variables such as sleep quality or stress from physical activity.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detect depressive states based on typing dynamic. A Study collected meta-data related to typing duration, speed, and acceleration, and were able to accurately (&gt;90%) classify depressive states in bipolar patients assessed weekly through the Hamilton Depression Rating Scale.</a:t>
            </a:r>
          </a:p>
        </p:txBody>
      </p:sp>
    </p:spTree>
    <p:extLst>
      <p:ext uri="{BB962C8B-B14F-4D97-AF65-F5344CB8AC3E}">
        <p14:creationId xmlns:p14="http://schemas.microsoft.com/office/powerpoint/2010/main" val="308431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2477D-0604-45A0-93E5-210247161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Forecasting depressive states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F5EE7-F958-4809-8787-1BA6871C8E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Forecasting severe depressive states based on individual histories of mood, behavioral logs, and sleep information using a LSTM architecture. This highlights how networks which are capable of learning long-term temporal dependencies from smartphone data could be used to predict future pathological mental states or risks thereof.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F19F8-D909-42F1-B2C5-78960CC1B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F8DE0-CB63-44A1-B8BB-DE1BB2B2D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29B88-4378-463D-B52D-3A155166E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6624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7801C-3CAB-4F58-9A62-B7103E34B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Open issues and further challenges for AI in psychiatry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7EBCC4-3304-4C99-BC15-5D6E5E06A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 sample size issues and multi-modal integration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applying sparse architectures, reducing input dimensionality by, e.g., prior feature selection or dimensionality reduction techniques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Weight sharing in CNNs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Transfer learning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(ex: For example, Gupta et al pre-trained a CNN for dementia classification based on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sMRI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images through a sparse autoencoder on natural images. Surprisingly, three-way classification results on AD, MCI, and HC were superior when pre-training was performed on random patches of natural rather than on structural MRI images)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9A99F-F5C1-4894-8D4F-1B9AF49FB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67B607-F002-4525-979B-2923A1263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7C06BE-6E59-40A0-90DC-F96596C3D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noProof="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BAC8DEFF-211B-4CB3-86EA-21E02B2920E2}"/>
                  </a:ext>
                </a:extLst>
              </p14:cNvPr>
              <p14:cNvContentPartPr/>
              <p14:nvPr/>
            </p14:nvContentPartPr>
            <p14:xfrm>
              <a:off x="1545873" y="1637051"/>
              <a:ext cx="360" cy="3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BAC8DEFF-211B-4CB3-86EA-21E02B2920E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37233" y="1628411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4F7FE9F7-060A-4049-9C17-3A6B931938D9}"/>
                  </a:ext>
                </a:extLst>
              </p14:cNvPr>
              <p14:cNvContentPartPr/>
              <p14:nvPr/>
            </p14:nvContentPartPr>
            <p14:xfrm>
              <a:off x="1587273" y="872411"/>
              <a:ext cx="360" cy="3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4F7FE9F7-060A-4049-9C17-3A6B931938D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78633" y="863411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B5D9FF97-9333-424C-BC09-2814B0EC6A73}"/>
                  </a:ext>
                </a:extLst>
              </p14:cNvPr>
              <p14:cNvContentPartPr/>
              <p14:nvPr/>
            </p14:nvContentPartPr>
            <p14:xfrm>
              <a:off x="2992353" y="914171"/>
              <a:ext cx="36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B5D9FF97-9333-424C-BC09-2814B0EC6A7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83353" y="905531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1001447A-FE6D-4733-B8F7-7FABC848AF67}"/>
                  </a:ext>
                </a:extLst>
              </p14:cNvPr>
              <p14:cNvContentPartPr/>
              <p14:nvPr/>
            </p14:nvContentPartPr>
            <p14:xfrm>
              <a:off x="2377113" y="1653611"/>
              <a:ext cx="360" cy="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1001447A-FE6D-4733-B8F7-7FABC848AF6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68473" y="1644971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153016ED-AF23-46B1-8529-6E414F42A38D}"/>
                  </a:ext>
                </a:extLst>
              </p14:cNvPr>
              <p14:cNvContentPartPr/>
              <p14:nvPr/>
            </p14:nvContentPartPr>
            <p14:xfrm>
              <a:off x="2202513" y="780971"/>
              <a:ext cx="360" cy="36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153016ED-AF23-46B1-8529-6E414F42A38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93513" y="771971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CA571E53-8D08-4127-AF04-421F3BB13E3C}"/>
                  </a:ext>
                </a:extLst>
              </p14:cNvPr>
              <p14:cNvContentPartPr/>
              <p14:nvPr/>
            </p14:nvContentPartPr>
            <p14:xfrm>
              <a:off x="6691353" y="864131"/>
              <a:ext cx="360" cy="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CA571E53-8D08-4127-AF04-421F3BB13E3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2353" y="855491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32E1B460-FEB2-48D6-969A-5B9F8A71D166}"/>
                  </a:ext>
                </a:extLst>
              </p14:cNvPr>
              <p14:cNvContentPartPr/>
              <p14:nvPr/>
            </p14:nvContentPartPr>
            <p14:xfrm>
              <a:off x="2111073" y="1903451"/>
              <a:ext cx="360" cy="3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32E1B460-FEB2-48D6-969A-5B9F8A71D16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02073" y="1894811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5019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6E7D1-4761-435F-BCAB-3D0A6E6B2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65127"/>
            <a:ext cx="7885509" cy="800287"/>
          </a:xfrm>
        </p:spPr>
        <p:txBody>
          <a:bodyPr anchor="ctr">
            <a:normAutofit/>
          </a:bodyPr>
          <a:lstStyle/>
          <a:p>
            <a:r>
              <a:rPr lang="en-US" dirty="0"/>
              <a:t>Transfer Learning for Brain age prediction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349CE-2884-481B-98F1-21A4A5D0D4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628775"/>
            <a:ext cx="3886200" cy="4433888"/>
          </a:xfrm>
        </p:spPr>
        <p:txBody>
          <a:bodyPr>
            <a:normAutofit/>
          </a:bodyPr>
          <a:lstStyle/>
          <a:p>
            <a:r>
              <a:rPr lang="en-US" dirty="0"/>
              <a:t>Using </a:t>
            </a:r>
            <a:r>
              <a:rPr lang="en-US" dirty="0" err="1"/>
              <a:t>Pyment</a:t>
            </a:r>
            <a:r>
              <a:rPr lang="en-US" dirty="0"/>
              <a:t> model (</a:t>
            </a:r>
            <a:r>
              <a:rPr lang="en-US" dirty="0" err="1"/>
              <a:t>Esten</a:t>
            </a:r>
            <a:r>
              <a:rPr lang="en-US" dirty="0"/>
              <a:t> et.al)</a:t>
            </a:r>
          </a:p>
          <a:p>
            <a:pPr lvl="1"/>
            <a:r>
              <a:rPr lang="en-US" dirty="0">
                <a:hlinkClick r:id="rId2"/>
              </a:rPr>
              <a:t>https://github.com/estenhl/pyment-public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https://www.medrxiv.org/content/10.1101/2021.10.29.21265645v1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SFCN (Simple Fully Convolutional Neural network)</a:t>
            </a:r>
          </a:p>
          <a:p>
            <a:pPr marL="0" indent="0">
              <a:buNone/>
            </a:pPr>
            <a:r>
              <a:rPr lang="en-US" dirty="0"/>
              <a:t>(https://www.ncbi.nlm.nih.gov/pmc/articles/PMC7610710/)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AC529EE-6110-4796-9059-4934ACBFAA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4850" y="1507412"/>
            <a:ext cx="4329956" cy="4009168"/>
          </a:xfrm>
          <a:prstGeom prst="rect">
            <a:avLst/>
          </a:prstGeom>
          <a:noFill/>
        </p:spPr>
      </p:pic>
      <p:sp>
        <p:nvSpPr>
          <p:cNvPr id="31" name="Date Placeholder 4">
            <a:extLst>
              <a:ext uri="{FF2B5EF4-FFF2-40B4-BE49-F238E27FC236}">
                <a16:creationId xmlns:a16="http://schemas.microsoft.com/office/drawing/2014/main" id="{190A104E-6F90-E9C0-A5FB-56C64B5AA8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33" name="Footer Placeholder 5">
            <a:extLst>
              <a:ext uri="{FF2B5EF4-FFF2-40B4-BE49-F238E27FC236}">
                <a16:creationId xmlns:a16="http://schemas.microsoft.com/office/drawing/2014/main" id="{2DE0EEAD-903F-A0C9-6E6A-53C3220B9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66272" y="6404661"/>
            <a:ext cx="614907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35" name="Slide Number Placeholder 6">
            <a:extLst>
              <a:ext uri="{FF2B5EF4-FFF2-40B4-BE49-F238E27FC236}">
                <a16:creationId xmlns:a16="http://schemas.microsoft.com/office/drawing/2014/main" id="{44A5262A-5952-59F3-DF0F-2A37C3889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6355" y="6404661"/>
            <a:ext cx="325601" cy="239659"/>
          </a:xfrm>
        </p:spPr>
        <p:txBody>
          <a:bodyPr/>
          <a:lstStyle/>
          <a:p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84379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>
            <a:extLst>
              <a:ext uri="{FF2B5EF4-FFF2-40B4-BE49-F238E27FC236}">
                <a16:creationId xmlns:a16="http://schemas.microsoft.com/office/drawing/2014/main" id="{68BFF764-47D9-52E0-A7B0-E1362CDC7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65127"/>
            <a:ext cx="7885509" cy="80028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1" name="Content Placeholder 10" descr="Diagram&#10;&#10;Description automatically generated">
            <a:extLst>
              <a:ext uri="{FF2B5EF4-FFF2-40B4-BE49-F238E27FC236}">
                <a16:creationId xmlns:a16="http://schemas.microsoft.com/office/drawing/2014/main" id="{2BC5236D-7424-47C2-A70C-45BD8F333B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3020" y="1568093"/>
            <a:ext cx="6847704" cy="4433888"/>
          </a:xfrm>
          <a:noFill/>
        </p:spPr>
      </p:pic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CF0FE83A-BD6C-6C07-73E1-5D21657791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42" name="Footer Placeholder 4">
            <a:extLst>
              <a:ext uri="{FF2B5EF4-FFF2-40B4-BE49-F238E27FC236}">
                <a16:creationId xmlns:a16="http://schemas.microsoft.com/office/drawing/2014/main" id="{8F190902-2F63-AC27-15E9-81687B56E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66272" y="6404661"/>
            <a:ext cx="614907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44" name="Slide Number Placeholder 5">
            <a:extLst>
              <a:ext uri="{FF2B5EF4-FFF2-40B4-BE49-F238E27FC236}">
                <a16:creationId xmlns:a16="http://schemas.microsoft.com/office/drawing/2014/main" id="{053E7A38-AC7D-855F-0CD9-3E27F5B8B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7630" y="6404661"/>
            <a:ext cx="325601" cy="239659"/>
          </a:xfrm>
        </p:spPr>
        <p:txBody>
          <a:bodyPr/>
          <a:lstStyle/>
          <a:p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2759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44BA7-2132-441E-AE3D-77E0023DB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and external dataset (out of sample)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A4BC4-CEFC-451F-AF46-019F697630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2B9470-A2C7-4016-8D0F-D856C5AB2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8AB22A-8BF1-4EA6-BEF0-A4D2CFDDE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3C1C2E-A600-44A0-9424-CAD5FE871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noProof="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1053067-9CFA-40A4-BBEE-D53FE4507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67" y="1507412"/>
            <a:ext cx="8763440" cy="473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01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B9F04-003C-4A8C-A3CF-3792BFBDF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Brain age prediction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9EE753C-98A0-4FC1-AED5-59AD6E93E5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5568" y="1476375"/>
            <a:ext cx="6565564" cy="4433888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6DDB6-E6CB-4787-8CDC-706A76DB6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FAB96-987E-4134-B371-9333E80AD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4661AB-5C0D-4C8D-8288-4268EBD72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0451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19D8A-2339-4609-8CAE-7D14B934C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65127"/>
            <a:ext cx="7885509" cy="800287"/>
          </a:xfrm>
        </p:spPr>
        <p:txBody>
          <a:bodyPr anchor="ctr">
            <a:normAutofit/>
          </a:bodyPr>
          <a:lstStyle/>
          <a:p>
            <a:r>
              <a:rPr lang="en-US" dirty="0"/>
              <a:t>Testing on TOP MRI sample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3BAD140A-E7EF-4CFB-998F-344DF34983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5A2E246F-2ADC-B991-D4CA-5020BA562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66272" y="6404661"/>
            <a:ext cx="614907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39ED7EB-E0DC-1EB2-1D98-F5C5BEB02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7630" y="6404661"/>
            <a:ext cx="325601" cy="239659"/>
          </a:xfrm>
        </p:spPr>
        <p:txBody>
          <a:bodyPr/>
          <a:lstStyle/>
          <a:p>
            <a:endParaRPr lang="en-GB" noProof="0"/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0E55434A-DDCF-009B-7F8F-B76DAA651F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5583986"/>
              </p:ext>
            </p:extLst>
          </p:nvPr>
        </p:nvGraphicFramePr>
        <p:xfrm>
          <a:off x="629843" y="1628775"/>
          <a:ext cx="7885509" cy="4433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8883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1BA9AD7-BE7F-4848-BC1E-26D27C118EE2}" type="datetime1">
              <a:rPr lang="en-GB" sz="1000" noProof="0" smtClean="0"/>
              <a:pPr>
                <a:lnSpc>
                  <a:spcPct val="90000"/>
                </a:lnSpc>
                <a:spcAft>
                  <a:spcPts val="600"/>
                </a:spcAft>
              </a:pPr>
              <a:t>21/03/2022</a:t>
            </a:fld>
            <a:endParaRPr lang="en-GB" sz="1000" noProof="0"/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43845262-21C5-2E0F-506D-3540A68A6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66272" y="6404661"/>
            <a:ext cx="614907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8576355" y="6404661"/>
            <a:ext cx="325601" cy="239659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91F10A9C-6975-7440-93FD-B27ED63DD5D4}" type="slidenum">
              <a:rPr lang="en-GB" noProof="0" smtClean="0"/>
              <a:pPr>
                <a:spcAft>
                  <a:spcPts val="600"/>
                </a:spcAft>
              </a:pPr>
              <a:t>2</a:t>
            </a:fld>
            <a:endParaRPr lang="en-GB" noProof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4ADFF92-BCCE-444A-9326-EA79581791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9775"/>
            <a:ext cx="9144000" cy="31546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6405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E4194-3DC3-41EC-8CB5-41840AA36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the model for predicting other clinically relevant phenotypes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BD4EE-4B8C-4731-AEA7-C009484282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Label: sex (‘M’: 0, ‘F’: 1)</a:t>
            </a:r>
          </a:p>
          <a:p>
            <a:r>
              <a:rPr lang="en-US" dirty="0"/>
              <a:t>Initial configuration:</a:t>
            </a:r>
          </a:p>
          <a:p>
            <a:pPr lvl="1"/>
            <a:r>
              <a:rPr lang="en-US" dirty="0"/>
              <a:t>Pre-trained weights from Brain age training model without TOP data(</a:t>
            </a:r>
            <a:r>
              <a:rPr lang="en-US" dirty="0" err="1"/>
              <a:t>Pyment</a:t>
            </a:r>
            <a:r>
              <a:rPr lang="en-US" dirty="0"/>
              <a:t>) </a:t>
            </a:r>
          </a:p>
          <a:p>
            <a:pPr lvl="1"/>
            <a:r>
              <a:rPr lang="en-US" dirty="0" err="1"/>
              <a:t>augmentor</a:t>
            </a:r>
            <a:r>
              <a:rPr lang="en-US" dirty="0"/>
              <a:t> file (flip probability)</a:t>
            </a:r>
          </a:p>
          <a:p>
            <a:pPr lvl="1"/>
            <a:r>
              <a:rPr lang="en-US" dirty="0" err="1"/>
              <a:t>Learning_rate_schedule</a:t>
            </a:r>
            <a:r>
              <a:rPr lang="en-US" dirty="0"/>
              <a:t> file </a:t>
            </a:r>
          </a:p>
          <a:p>
            <a:pPr lvl="1"/>
            <a:r>
              <a:rPr lang="en-US" dirty="0"/>
              <a:t>Preprocessor [normalize the images to the range 0-1] </a:t>
            </a:r>
          </a:p>
          <a:p>
            <a:r>
              <a:rPr lang="en-US" dirty="0"/>
              <a:t>Other parameters used: batch size(4), epochs(40), loss fn. = binary cross entropy</a:t>
            </a:r>
          </a:p>
          <a:p>
            <a:r>
              <a:rPr lang="en-US" dirty="0"/>
              <a:t>Accuracy on validation set: 94.8%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F0650F-DEC3-400B-8309-D7337C2DA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FBFB3-2B50-46A3-ACA2-E9FDAAB3A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1142A7-7D7A-4355-808C-01269951E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4706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24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49275557-EEF5-170A-5411-7A19A3F6F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65127"/>
            <a:ext cx="7885509" cy="800287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ea typeface="HP Simplified Hans" panose="020B0500000000000000" pitchFamily="34" charset="-122"/>
                <a:cs typeface="Times New Roman" panose="02020603050405020304" pitchFamily="18" charset="0"/>
              </a:rPr>
              <a:t>Focus of the paper	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8D9E396-1994-C0CF-6148-36BD172324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843" y="1628775"/>
            <a:ext cx="7885509" cy="4433888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Overview of ML methods with main focus on deep and recurrent neural network, and their relation to statistics.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DNNs in the context of psychiatry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Mapping computational models of brain dynamics and behavior into a statistical machine learning context which can give insights into dysfunction beyond prediction and classification.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E17FE2A8-8243-2ED0-DF36-5EC77E5C5F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FFB077A4-9AC8-F840-6ED3-E284518C2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66272" y="6404661"/>
            <a:ext cx="614907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3A92085-1EFF-D325-E1E9-7DF7CD460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7630" y="6404661"/>
            <a:ext cx="325601" cy="239659"/>
          </a:xfrm>
        </p:spPr>
        <p:txBody>
          <a:bodyPr/>
          <a:lstStyle/>
          <a:p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63219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C5512-A1A1-43F9-9AB2-E00A7FB7D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65127"/>
            <a:ext cx="7885509" cy="800287"/>
          </a:xfrm>
        </p:spPr>
        <p:txBody>
          <a:bodyPr vert="horz" lIns="0" tIns="0" rIns="0" bIns="0" rtlCol="0" anchor="ctr">
            <a:normAutofit/>
          </a:bodyPr>
          <a:lstStyle/>
          <a:p>
            <a:r>
              <a:rPr lang="en-GB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Artificial neural networks	</a:t>
            </a:r>
          </a:p>
        </p:txBody>
      </p:sp>
      <p:pic>
        <p:nvPicPr>
          <p:cNvPr id="8" name="Content Placeholder 7" descr="Diagram, schematic&#10;&#10;Description automatically generated">
            <a:extLst>
              <a:ext uri="{FF2B5EF4-FFF2-40B4-BE49-F238E27FC236}">
                <a16:creationId xmlns:a16="http://schemas.microsoft.com/office/drawing/2014/main" id="{690A7274-30C9-4BF4-AEBE-A41A218F14B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28650" y="1371081"/>
            <a:ext cx="3687590" cy="4433888"/>
          </a:xfrm>
          <a:noFill/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8AEAEA3-6338-42C4-921E-81173EDF3EEF}"/>
              </a:ext>
            </a:extLst>
          </p:cNvPr>
          <p:cNvSpPr txBox="1"/>
          <p:nvPr/>
        </p:nvSpPr>
        <p:spPr>
          <a:xfrm>
            <a:off x="4629150" y="1628775"/>
            <a:ext cx="3886200" cy="4433888"/>
          </a:xfrm>
          <a:prstGeom prst="rect">
            <a:avLst/>
          </a:prstGeom>
        </p:spPr>
        <p:txBody>
          <a:bodyPr vert="horz" lIns="0" tIns="0" rIns="91440" bIns="0" rtlCol="0">
            <a:normAutofit/>
          </a:bodyPr>
          <a:lstStyle/>
          <a:p>
            <a:pPr indent="-228589" defTabSz="914354">
              <a:lnSpc>
                <a:spcPct val="90000"/>
              </a:lnSpc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a network architecture which describes the “anatomical” layout of the system and how its processing units, the artificial ‘neurons’, are wired.</a:t>
            </a:r>
          </a:p>
          <a:p>
            <a:pPr indent="-228589" defTabSz="914354">
              <a:lnSpc>
                <a:spcPct val="90000"/>
              </a:lnSpc>
              <a:spcAft>
                <a:spcPts val="600"/>
              </a:spcAft>
              <a:buFont typeface="Arial"/>
              <a:buChar char="•"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589" defTabSz="914354">
              <a:lnSpc>
                <a:spcPct val="90000"/>
              </a:lnSpc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 a loss or optimization function which specifies the overall goals of the learning process</a:t>
            </a:r>
          </a:p>
          <a:p>
            <a:pPr indent="-228589" defTabSz="914354">
              <a:lnSpc>
                <a:spcPct val="90000"/>
              </a:lnSpc>
              <a:spcAft>
                <a:spcPts val="600"/>
              </a:spcAft>
              <a:buFont typeface="Arial"/>
              <a:buChar char="•"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589" defTabSz="914354">
              <a:lnSpc>
                <a:spcPct val="90000"/>
              </a:lnSpc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 a “training algorithm” which iteratively changes parameters of the NN</a:t>
            </a:r>
          </a:p>
        </p:txBody>
      </p:sp>
      <p:sp>
        <p:nvSpPr>
          <p:cNvPr id="22" name="Date Placeholder 4">
            <a:extLst>
              <a:ext uri="{FF2B5EF4-FFF2-40B4-BE49-F238E27FC236}">
                <a16:creationId xmlns:a16="http://schemas.microsoft.com/office/drawing/2014/main" id="{14AEC16C-1F6A-0B48-B880-AFD910D35B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24" name="Footer Placeholder 5">
            <a:extLst>
              <a:ext uri="{FF2B5EF4-FFF2-40B4-BE49-F238E27FC236}">
                <a16:creationId xmlns:a16="http://schemas.microsoft.com/office/drawing/2014/main" id="{F87BEA0F-B865-23F9-25DA-B825B093F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66272" y="6404661"/>
            <a:ext cx="614907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26" name="Slide Number Placeholder 6">
            <a:extLst>
              <a:ext uri="{FF2B5EF4-FFF2-40B4-BE49-F238E27FC236}">
                <a16:creationId xmlns:a16="http://schemas.microsoft.com/office/drawing/2014/main" id="{E825E0BC-7A56-F5EA-BED3-500FEDC7B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6355" y="6404661"/>
            <a:ext cx="325601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6DBE7F-5252-4F2C-A816-6380FDBBE55B}"/>
              </a:ext>
            </a:extLst>
          </p:cNvPr>
          <p:cNvSpPr txBox="1"/>
          <p:nvPr/>
        </p:nvSpPr>
        <p:spPr>
          <a:xfrm>
            <a:off x="423949" y="5713741"/>
            <a:ext cx="512064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Img</a:t>
            </a:r>
            <a:r>
              <a:rPr lang="en-US" dirty="0"/>
              <a:t> source: https://en.wikipedia.org/wiki/Artificial_neural_network</a:t>
            </a:r>
          </a:p>
        </p:txBody>
      </p:sp>
    </p:spTree>
    <p:extLst>
      <p:ext uri="{BB962C8B-B14F-4D97-AF65-F5344CB8AC3E}">
        <p14:creationId xmlns:p14="http://schemas.microsoft.com/office/powerpoint/2010/main" val="1942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47196-25C6-4086-8A64-7B4C62D15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65127"/>
            <a:ext cx="7885509" cy="800287"/>
          </a:xfrm>
        </p:spPr>
        <p:txBody>
          <a:bodyPr anchor="ctr">
            <a:normAutofit/>
          </a:bodyPr>
          <a:lstStyle/>
          <a:p>
            <a:r>
              <a:rPr lang="en-US" dirty="0"/>
              <a:t>Commonly used activation functions</a:t>
            </a:r>
          </a:p>
        </p:txBody>
      </p:sp>
      <p:sp>
        <p:nvSpPr>
          <p:cNvPr id="73" name="Date Placeholder 2">
            <a:extLst>
              <a:ext uri="{FF2B5EF4-FFF2-40B4-BE49-F238E27FC236}">
                <a16:creationId xmlns:a16="http://schemas.microsoft.com/office/drawing/2014/main" id="{76B6D033-BB24-FA7C-F5B0-748F19937D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75" name="Footer Placeholder 3">
            <a:extLst>
              <a:ext uri="{FF2B5EF4-FFF2-40B4-BE49-F238E27FC236}">
                <a16:creationId xmlns:a16="http://schemas.microsoft.com/office/drawing/2014/main" id="{27B2399D-601F-B970-DDAD-99C02B05B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66272" y="6404661"/>
            <a:ext cx="614907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77" name="Slide Number Placeholder 4">
            <a:extLst>
              <a:ext uri="{FF2B5EF4-FFF2-40B4-BE49-F238E27FC236}">
                <a16:creationId xmlns:a16="http://schemas.microsoft.com/office/drawing/2014/main" id="{F185793C-0BAF-6A26-6935-C134B7F99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6355" y="6404661"/>
            <a:ext cx="325601" cy="239659"/>
          </a:xfrm>
        </p:spPr>
        <p:txBody>
          <a:bodyPr/>
          <a:lstStyle/>
          <a:p>
            <a:endParaRPr lang="en-GB" noProof="0"/>
          </a:p>
        </p:txBody>
      </p:sp>
      <p:pic>
        <p:nvPicPr>
          <p:cNvPr id="1026" name="Picture 2" descr="A Quick Introduction to Artificial Neural Networks (Part 2)">
            <a:extLst>
              <a:ext uri="{FF2B5EF4-FFF2-40B4-BE49-F238E27FC236}">
                <a16:creationId xmlns:a16="http://schemas.microsoft.com/office/drawing/2014/main" id="{E9B2D366-86B0-472D-8258-7A2E214ACB62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0" y="1908881"/>
            <a:ext cx="4572000" cy="3516923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028" name="Picture 4" descr="A Gentle Introduction to the Rectified Linear Unit (ReLU)">
            <a:extLst>
              <a:ext uri="{FF2B5EF4-FFF2-40B4-BE49-F238E27FC236}">
                <a16:creationId xmlns:a16="http://schemas.microsoft.com/office/drawing/2014/main" id="{40835C6F-9891-4412-8DFC-FB4D81BBD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0913" y="2000310"/>
            <a:ext cx="4572000" cy="34290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0826A1F-B566-4376-A00D-A955D92C7FAA}"/>
              </a:ext>
            </a:extLst>
          </p:cNvPr>
          <p:cNvSpPr txBox="1"/>
          <p:nvPr/>
        </p:nvSpPr>
        <p:spPr>
          <a:xfrm>
            <a:off x="6489700" y="1908881"/>
            <a:ext cx="116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/>
              <a:t>ReLU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8767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06C2F-257F-4A7A-AF72-668EF59D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65127"/>
            <a:ext cx="7885509" cy="800287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perceptron and linear classification problems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BD425F9-C3AB-4350-82CE-058041350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228" y="1628775"/>
            <a:ext cx="5140739" cy="4433888"/>
          </a:xfrm>
          <a:prstGeom prst="rect">
            <a:avLst/>
          </a:prstGeom>
          <a:noFill/>
        </p:spPr>
      </p:pic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EE4270BC-A21E-98D1-D980-4B6F5D0AD6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E78ECFE9-1F9F-F463-4B86-617478D0C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66272" y="6404661"/>
            <a:ext cx="614907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7A6C9EED-E42B-03F7-93BB-90E49BCA4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7630" y="6404661"/>
            <a:ext cx="325601" cy="239659"/>
          </a:xfrm>
        </p:spPr>
        <p:txBody>
          <a:bodyPr/>
          <a:lstStyle/>
          <a:p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68788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05103C64-6DF2-4FBA-8AAF-4361AED87F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182" y="1628775"/>
            <a:ext cx="6472830" cy="4433888"/>
          </a:xfrm>
          <a:prstGeom prst="rect">
            <a:avLst/>
          </a:prstGeom>
          <a:noFill/>
        </p:spPr>
      </p:pic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40B76387-2C17-076A-056E-21EF26B7E4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55837085-ACEB-09DE-7846-5537250A6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66272" y="6404661"/>
            <a:ext cx="614907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58E779E5-752F-D764-8A96-65AB565BF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7630" y="6404661"/>
            <a:ext cx="325601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2A62BE-1512-4D60-B558-2B1E4FA84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 neural network (NN) architectures and activation functions</a:t>
            </a:r>
          </a:p>
        </p:txBody>
      </p:sp>
    </p:spTree>
    <p:extLst>
      <p:ext uri="{BB962C8B-B14F-4D97-AF65-F5344CB8AC3E}">
        <p14:creationId xmlns:p14="http://schemas.microsoft.com/office/powerpoint/2010/main" val="286690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ECB3E-AC9B-44FF-8F92-699D6CC48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65127"/>
            <a:ext cx="7885509" cy="800287"/>
          </a:xfrm>
        </p:spPr>
        <p:txBody>
          <a:bodyPr anchor="ctr">
            <a:normAutofit/>
          </a:bodyPr>
          <a:lstStyle/>
          <a:p>
            <a:r>
              <a:rPr lang="en-US" dirty="0"/>
              <a:t>Convolutional neural network</a:t>
            </a:r>
          </a:p>
        </p:txBody>
      </p:sp>
      <p:pic>
        <p:nvPicPr>
          <p:cNvPr id="9" name="Picture 8" descr="Qr code&#10;&#10;Description automatically generated">
            <a:extLst>
              <a:ext uri="{FF2B5EF4-FFF2-40B4-BE49-F238E27FC236}">
                <a16:creationId xmlns:a16="http://schemas.microsoft.com/office/drawing/2014/main" id="{255ADAD4-E111-4C9E-8AF5-51E5ADD0AE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843" y="2860030"/>
            <a:ext cx="7885509" cy="1971377"/>
          </a:xfrm>
          <a:prstGeom prst="rect">
            <a:avLst/>
          </a:prstGeom>
          <a:noFill/>
        </p:spPr>
      </p:pic>
      <p:sp>
        <p:nvSpPr>
          <p:cNvPr id="23" name="Date Placeholder 3">
            <a:extLst>
              <a:ext uri="{FF2B5EF4-FFF2-40B4-BE49-F238E27FC236}">
                <a16:creationId xmlns:a16="http://schemas.microsoft.com/office/drawing/2014/main" id="{26869F2C-FF29-B18B-2B28-D54064D9C3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EF31CA8F-3072-7550-C600-12A2F8ACF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66272" y="6404661"/>
            <a:ext cx="614907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4067BA59-94CB-EEB3-B781-D0F0FA594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7630" y="6404661"/>
            <a:ext cx="325601" cy="239659"/>
          </a:xfrm>
        </p:spPr>
        <p:txBody>
          <a:bodyPr/>
          <a:lstStyle/>
          <a:p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07047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1D9FE-83E7-401E-BCCF-6D2AF3B3C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65127"/>
            <a:ext cx="7885509" cy="800287"/>
          </a:xfrm>
        </p:spPr>
        <p:txBody>
          <a:bodyPr anchor="ctr">
            <a:normAutofit/>
          </a:bodyPr>
          <a:lstStyle/>
          <a:p>
            <a:r>
              <a:rPr lang="en-US" dirty="0"/>
              <a:t>Training neural networks</a:t>
            </a:r>
          </a:p>
        </p:txBody>
      </p:sp>
      <p:sp>
        <p:nvSpPr>
          <p:cNvPr id="12" name="Date Placeholder 2">
            <a:extLst>
              <a:ext uri="{FF2B5EF4-FFF2-40B4-BE49-F238E27FC236}">
                <a16:creationId xmlns:a16="http://schemas.microsoft.com/office/drawing/2014/main" id="{A1639344-E2BA-70E6-09C6-EC385F9AAA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46913" y="6404661"/>
            <a:ext cx="176843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9BEDC6DD-0F2E-9D6B-EFCE-E605D5D75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66272" y="6404661"/>
            <a:ext cx="6149079" cy="239659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16" name="Slide Number Placeholder 4">
            <a:extLst>
              <a:ext uri="{FF2B5EF4-FFF2-40B4-BE49-F238E27FC236}">
                <a16:creationId xmlns:a16="http://schemas.microsoft.com/office/drawing/2014/main" id="{7B418869-67BF-2C6C-3EA1-F31DBA6DC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6355" y="6404661"/>
            <a:ext cx="325601" cy="239659"/>
          </a:xfrm>
        </p:spPr>
        <p:txBody>
          <a:bodyPr/>
          <a:lstStyle/>
          <a:p>
            <a:endParaRPr lang="en-GB" noProof="0"/>
          </a:p>
        </p:txBody>
      </p:sp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45CB98A-82C7-4985-8BDD-CC58D790A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3" y="1160463"/>
            <a:ext cx="8993293" cy="50137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2836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NORMET Powerpointmal">
  <a:themeElements>
    <a:clrScheme name="NORMENT">
      <a:dk1>
        <a:srgbClr val="384044"/>
      </a:dk1>
      <a:lt1>
        <a:srgbClr val="FFFFFF"/>
      </a:lt1>
      <a:dk2>
        <a:srgbClr val="384044"/>
      </a:dk2>
      <a:lt2>
        <a:srgbClr val="BBBEC2"/>
      </a:lt2>
      <a:accent1>
        <a:srgbClr val="5C2483"/>
      </a:accent1>
      <a:accent2>
        <a:srgbClr val="E5007C"/>
      </a:accent2>
      <a:accent3>
        <a:srgbClr val="374044"/>
      </a:accent3>
      <a:accent4>
        <a:srgbClr val="0081C9"/>
      </a:accent4>
      <a:accent5>
        <a:srgbClr val="20A695"/>
      </a:accent5>
      <a:accent6>
        <a:srgbClr val="D3D800"/>
      </a:accent6>
      <a:hlink>
        <a:srgbClr val="384044"/>
      </a:hlink>
      <a:folHlink>
        <a:srgbClr val="5C2483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4-3 NORMENT 2019.potx" id="{EFC69E09-CF2D-4B4B-9761-7BFF8E69C367}" vid="{BA2E0AB6-3DA0-4AE5-804D-E73AD8E6B0AA}"/>
    </a:ext>
  </a:extLst>
</a:theme>
</file>

<file path=ppt/theme/theme2.xml><?xml version="1.0" encoding="utf-8"?>
<a:theme xmlns:a="http://schemas.openxmlformats.org/drawingml/2006/main" name="Office-tema">
  <a:themeElements>
    <a:clrScheme name="NORMENT">
      <a:dk1>
        <a:srgbClr val="384044"/>
      </a:dk1>
      <a:lt1>
        <a:srgbClr val="FFFFFF"/>
      </a:lt1>
      <a:dk2>
        <a:srgbClr val="384044"/>
      </a:dk2>
      <a:lt2>
        <a:srgbClr val="BBBEC2"/>
      </a:lt2>
      <a:accent1>
        <a:srgbClr val="5C2483"/>
      </a:accent1>
      <a:accent2>
        <a:srgbClr val="E5007C"/>
      </a:accent2>
      <a:accent3>
        <a:srgbClr val="374044"/>
      </a:accent3>
      <a:accent4>
        <a:srgbClr val="0081C9"/>
      </a:accent4>
      <a:accent5>
        <a:srgbClr val="20A695"/>
      </a:accent5>
      <a:accent6>
        <a:srgbClr val="D3D800"/>
      </a:accent6>
      <a:hlink>
        <a:srgbClr val="384044"/>
      </a:hlink>
      <a:folHlink>
        <a:srgbClr val="5C248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NORMENT">
      <a:dk1>
        <a:srgbClr val="384044"/>
      </a:dk1>
      <a:lt1>
        <a:srgbClr val="FFFFFF"/>
      </a:lt1>
      <a:dk2>
        <a:srgbClr val="384044"/>
      </a:dk2>
      <a:lt2>
        <a:srgbClr val="BBBEC2"/>
      </a:lt2>
      <a:accent1>
        <a:srgbClr val="5C2483"/>
      </a:accent1>
      <a:accent2>
        <a:srgbClr val="E5007C"/>
      </a:accent2>
      <a:accent3>
        <a:srgbClr val="374044"/>
      </a:accent3>
      <a:accent4>
        <a:srgbClr val="0081C9"/>
      </a:accent4>
      <a:accent5>
        <a:srgbClr val="20A695"/>
      </a:accent5>
      <a:accent6>
        <a:srgbClr val="D3D800"/>
      </a:accent6>
      <a:hlink>
        <a:srgbClr val="384044"/>
      </a:hlink>
      <a:folHlink>
        <a:srgbClr val="5C248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4-3-norment-2019-eng</Template>
  <TotalTime>3038</TotalTime>
  <Words>629</Words>
  <Application>Microsoft Office PowerPoint</Application>
  <PresentationFormat>On-screen Show (4:3)</PresentationFormat>
  <Paragraphs>61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Times New Roman</vt:lpstr>
      <vt:lpstr>NORMET Powerpointmal</vt:lpstr>
      <vt:lpstr>Biostats Journal Club </vt:lpstr>
      <vt:lpstr>PowerPoint Presentation</vt:lpstr>
      <vt:lpstr>Focus of the paper </vt:lpstr>
      <vt:lpstr>Artificial neural networks </vt:lpstr>
      <vt:lpstr>Commonly used activation functions</vt:lpstr>
      <vt:lpstr>The perceptron and linear classification problems</vt:lpstr>
      <vt:lpstr>Different neural network (NN) architectures and activation functions</vt:lpstr>
      <vt:lpstr>Convolutional neural network</vt:lpstr>
      <vt:lpstr>Training neural networks</vt:lpstr>
      <vt:lpstr>Deep networks in psychiatric research and clinical practice</vt:lpstr>
      <vt:lpstr>PowerPoint Presentation</vt:lpstr>
      <vt:lpstr>Potential application of RNNs in the context of mobile devices and sensors.</vt:lpstr>
      <vt:lpstr>Forecasting depressive states</vt:lpstr>
      <vt:lpstr>Open issues and further challenges for AI in psychiatry</vt:lpstr>
      <vt:lpstr>Transfer Learning for Brain age prediction </vt:lpstr>
      <vt:lpstr>PowerPoint Presentation</vt:lpstr>
      <vt:lpstr>Test and external dataset (out of sample)</vt:lpstr>
      <vt:lpstr>Brain age prediction</vt:lpstr>
      <vt:lpstr>Testing on TOP MRI sample</vt:lpstr>
      <vt:lpstr>Using the model for predicting other clinically relevant phenotypes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Biostats Journal Club </dc:title>
  <dc:creator>Sandeep Karthikeyan</dc:creator>
  <cp:lastModifiedBy>Sandeep Karthikeyan</cp:lastModifiedBy>
  <cp:revision>45</cp:revision>
  <dcterms:created xsi:type="dcterms:W3CDTF">2022-03-15T12:57:45Z</dcterms:created>
  <dcterms:modified xsi:type="dcterms:W3CDTF">2022-03-21T09:32:41Z</dcterms:modified>
</cp:coreProperties>
</file>